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587" r:id="rId5"/>
    <p:sldMasterId id="2147493600" r:id="rId6"/>
    <p:sldMasterId id="2147493609" r:id="rId7"/>
    <p:sldMasterId id="2147493635" r:id="rId8"/>
    <p:sldMasterId id="2147493649" r:id="rId9"/>
    <p:sldMasterId id="2147493658" r:id="rId10"/>
  </p:sldMasterIdLst>
  <p:notesMasterIdLst>
    <p:notesMasterId r:id="rId85"/>
  </p:notesMasterIdLst>
  <p:handoutMasterIdLst>
    <p:handoutMasterId r:id="rId86"/>
  </p:handoutMasterIdLst>
  <p:sldIdLst>
    <p:sldId id="854" r:id="rId11"/>
    <p:sldId id="1047" r:id="rId12"/>
    <p:sldId id="1051" r:id="rId13"/>
    <p:sldId id="1081" r:id="rId14"/>
    <p:sldId id="344" r:id="rId15"/>
    <p:sldId id="1082" r:id="rId16"/>
    <p:sldId id="1083" r:id="rId17"/>
    <p:sldId id="1084" r:id="rId18"/>
    <p:sldId id="1085" r:id="rId19"/>
    <p:sldId id="1086" r:id="rId20"/>
    <p:sldId id="1087" r:id="rId21"/>
    <p:sldId id="1088" r:id="rId22"/>
    <p:sldId id="1089" r:id="rId23"/>
    <p:sldId id="1090" r:id="rId24"/>
    <p:sldId id="988" r:id="rId25"/>
    <p:sldId id="1091" r:id="rId26"/>
    <p:sldId id="1092" r:id="rId27"/>
    <p:sldId id="1093" r:id="rId28"/>
    <p:sldId id="1094" r:id="rId29"/>
    <p:sldId id="1095" r:id="rId30"/>
    <p:sldId id="1073" r:id="rId31"/>
    <p:sldId id="996" r:id="rId32"/>
    <p:sldId id="340" r:id="rId33"/>
    <p:sldId id="380" r:id="rId34"/>
    <p:sldId id="381" r:id="rId35"/>
    <p:sldId id="990" r:id="rId36"/>
    <p:sldId id="991" r:id="rId37"/>
    <p:sldId id="356" r:id="rId38"/>
    <p:sldId id="357" r:id="rId39"/>
    <p:sldId id="992" r:id="rId40"/>
    <p:sldId id="993" r:id="rId41"/>
    <p:sldId id="980" r:id="rId42"/>
    <p:sldId id="997" r:id="rId43"/>
    <p:sldId id="358" r:id="rId44"/>
    <p:sldId id="998" r:id="rId45"/>
    <p:sldId id="345" r:id="rId46"/>
    <p:sldId id="388" r:id="rId47"/>
    <p:sldId id="389" r:id="rId48"/>
    <p:sldId id="390" r:id="rId49"/>
    <p:sldId id="391" r:id="rId50"/>
    <p:sldId id="392" r:id="rId51"/>
    <p:sldId id="393" r:id="rId52"/>
    <p:sldId id="394" r:id="rId53"/>
    <p:sldId id="395" r:id="rId54"/>
    <p:sldId id="396" r:id="rId55"/>
    <p:sldId id="1001" r:id="rId56"/>
    <p:sldId id="999" r:id="rId57"/>
    <p:sldId id="364" r:id="rId58"/>
    <p:sldId id="366" r:id="rId59"/>
    <p:sldId id="1000" r:id="rId60"/>
    <p:sldId id="365" r:id="rId61"/>
    <p:sldId id="367" r:id="rId62"/>
    <p:sldId id="404" r:id="rId63"/>
    <p:sldId id="1003" r:id="rId64"/>
    <p:sldId id="563" r:id="rId65"/>
    <p:sldId id="564" r:id="rId66"/>
    <p:sldId id="565" r:id="rId67"/>
    <p:sldId id="566" r:id="rId68"/>
    <p:sldId id="567" r:id="rId69"/>
    <p:sldId id="568" r:id="rId70"/>
    <p:sldId id="440" r:id="rId71"/>
    <p:sldId id="447" r:id="rId72"/>
    <p:sldId id="448" r:id="rId73"/>
    <p:sldId id="449" r:id="rId74"/>
    <p:sldId id="1005" r:id="rId75"/>
    <p:sldId id="1096" r:id="rId76"/>
    <p:sldId id="1078" r:id="rId77"/>
    <p:sldId id="1056" r:id="rId78"/>
    <p:sldId id="1057" r:id="rId79"/>
    <p:sldId id="1058" r:id="rId80"/>
    <p:sldId id="1075" r:id="rId81"/>
    <p:sldId id="1074" r:id="rId82"/>
    <p:sldId id="1076" r:id="rId83"/>
    <p:sldId id="1077" r:id="rId8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75"/>
    <p:restoredTop sz="96793"/>
  </p:normalViewPr>
  <p:slideViewPr>
    <p:cSldViewPr snapToObjects="1">
      <p:cViewPr varScale="1">
        <p:scale>
          <a:sx n="209" d="100"/>
          <a:sy n="209" d="100"/>
        </p:scale>
        <p:origin x="2432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slide" Target="slides/slide74.xml"/><Relationship Id="rId89" Type="http://schemas.openxmlformats.org/officeDocument/2006/relationships/theme" Target="theme/theme1.xml"/><Relationship Id="rId16" Type="http://schemas.openxmlformats.org/officeDocument/2006/relationships/slide" Target="slides/slide6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5" Type="http://schemas.openxmlformats.org/officeDocument/2006/relationships/slideMaster" Target="slideMasters/slideMaster2.xml"/><Relationship Id="rId90" Type="http://schemas.openxmlformats.org/officeDocument/2006/relationships/tableStyles" Target="tableStyles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1.xml"/><Relationship Id="rId2" Type="http://schemas.openxmlformats.org/officeDocument/2006/relationships/customXml" Target="../customXml/item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87" Type="http://schemas.openxmlformats.org/officeDocument/2006/relationships/presProps" Target="presProps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19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2/3/23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2/3/23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994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0259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6682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357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163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473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21C35E-7DD2-43A4-B0B3-DF6655FBBF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814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5AA873-0E0F-4E9D-B9D0-F99186FE66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865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B1299F-03B5-4909-AEBA-DE9BE811695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3820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7041A6-355E-4FC9-8067-194DB47AE9F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2210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307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777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64CC0D-9515-4095-81D0-8024523D904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1057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138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1504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758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7338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8733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2378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1594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7956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1325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19172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C62BF7-9C63-497B-BAE2-5CB77526CD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6817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5F1561-909F-45CB-8FAD-BF76CD5398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9164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789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527C20-D984-443D-9364-8D80E7D149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4930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E38463-D7D2-48E0-9845-AEDC127459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45735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6E09-C3BD-4C9F-8640-BDE33C2397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53373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36DD89-DA79-48DA-B783-0C850F9C37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68954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9FF149-63CC-4DDD-8621-E03FD32654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33823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558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1885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75415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54761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6999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5357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90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778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859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2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592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54214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8008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5467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6334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1035C-5808-407C-8457-78863416B20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22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4B2C1-B6FF-4E08-B576-E580E4C742E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8669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1349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504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7394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922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4023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7775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5486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8370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4094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90005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6194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054592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9944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4989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2/3/23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5920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2/3/23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06463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2/3/23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65536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2/3/23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9228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2477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3598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311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91561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1457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24831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4689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76864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8451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69091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29212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7154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1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677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2/3/23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5537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81448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6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5808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27331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31798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67736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86891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01836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9486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5647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2/3/23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36399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7472151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71109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371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2/3/23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6485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2/3/23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7229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2/3/23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27672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2/3/23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78511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2/3/23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57302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27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2/3/23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6882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55246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602446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44669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71863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3075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23818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48662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27023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1168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2/3/23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2206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584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3775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54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781550"/>
            <a:ext cx="67818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90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900" b="1" dirty="0">
                <a:solidFill>
                  <a:schemeClr val="bg1"/>
                </a:solidFill>
              </a:rPr>
              <a:t> </a:t>
            </a:r>
            <a:r>
              <a:rPr lang="en-US" altLang="en-US" sz="900" dirty="0">
                <a:solidFill>
                  <a:schemeClr val="bg1"/>
                </a:solidFill>
              </a:rPr>
              <a:t>|</a:t>
            </a:r>
            <a:r>
              <a:rPr lang="en-US" altLang="en-US" sz="900" b="1" dirty="0">
                <a:solidFill>
                  <a:schemeClr val="bg1"/>
                </a:solidFill>
              </a:rPr>
              <a:t> Introduction to Databases (S23): </a:t>
            </a:r>
            <a:r>
              <a:rPr lang="en-US" altLang="en-US" sz="900" i="1" dirty="0">
                <a:solidFill>
                  <a:schemeClr val="bg1"/>
                </a:solidFill>
              </a:rPr>
              <a:t>Lecture 3: ER, Relational, SQL (II) </a:t>
            </a:r>
            <a:r>
              <a:rPr lang="en-US" altLang="en-US" sz="900" i="1" baseline="0" dirty="0">
                <a:solidFill>
                  <a:schemeClr val="bg1"/>
                </a:solidFill>
              </a:rPr>
              <a:t>		</a:t>
            </a:r>
            <a:r>
              <a:rPr lang="de-DE" altLang="en-US" sz="900" i="1" dirty="0">
                <a:solidFill>
                  <a:schemeClr val="bg1"/>
                </a:solidFill>
              </a:rPr>
              <a:t>© Donald F. Ferguson, 2023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186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88" r:id="rId1"/>
    <p:sldLayoutId id="2147493589" r:id="rId2"/>
    <p:sldLayoutId id="2147493590" r:id="rId3"/>
    <p:sldLayoutId id="2147493591" r:id="rId4"/>
    <p:sldLayoutId id="2147493592" r:id="rId5"/>
    <p:sldLayoutId id="2147493593" r:id="rId6"/>
    <p:sldLayoutId id="2147493594" r:id="rId7"/>
    <p:sldLayoutId id="2147493595" r:id="rId8"/>
    <p:sldLayoutId id="2147493596" r:id="rId9"/>
    <p:sldLayoutId id="2147493597" r:id="rId10"/>
    <p:sldLayoutId id="2147493598" r:id="rId11"/>
    <p:sldLayoutId id="214749359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87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1" r:id="rId1"/>
    <p:sldLayoutId id="2147493602" r:id="rId2"/>
    <p:sldLayoutId id="2147493603" r:id="rId3"/>
    <p:sldLayoutId id="2147493604" r:id="rId4"/>
    <p:sldLayoutId id="2147493605" r:id="rId5"/>
    <p:sldLayoutId id="2147493606" r:id="rId6"/>
    <p:sldLayoutId id="2147493607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50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10" r:id="rId1"/>
    <p:sldLayoutId id="2147493611" r:id="rId2"/>
    <p:sldLayoutId id="2147493612" r:id="rId3"/>
    <p:sldLayoutId id="2147493613" r:id="rId4"/>
    <p:sldLayoutId id="2147493614" r:id="rId5"/>
    <p:sldLayoutId id="2147493615" r:id="rId6"/>
    <p:sldLayoutId id="2147493616" r:id="rId7"/>
    <p:sldLayoutId id="2147493617" r:id="rId8"/>
    <p:sldLayoutId id="2147493618" r:id="rId9"/>
    <p:sldLayoutId id="2147493619" r:id="rId10"/>
    <p:sldLayoutId id="2147493620" r:id="rId11"/>
    <p:sldLayoutId id="214749362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5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5"/>
            <a:ext cx="38183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960145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5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35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7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408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36" r:id="rId1"/>
    <p:sldLayoutId id="2147493637" r:id="rId2"/>
    <p:sldLayoutId id="2147493638" r:id="rId3"/>
    <p:sldLayoutId id="2147493639" r:id="rId4"/>
    <p:sldLayoutId id="2147493640" r:id="rId5"/>
    <p:sldLayoutId id="2147493641" r:id="rId6"/>
    <p:sldLayoutId id="2147493642" r:id="rId7"/>
    <p:sldLayoutId id="2147493643" r:id="rId8"/>
    <p:sldLayoutId id="2147493644" r:id="rId9"/>
    <p:sldLayoutId id="2147493645" r:id="rId10"/>
    <p:sldLayoutId id="2147493646" r:id="rId11"/>
    <p:sldLayoutId id="214749364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6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0" r:id="rId1"/>
    <p:sldLayoutId id="2147493651" r:id="rId2"/>
    <p:sldLayoutId id="2147493652" r:id="rId3"/>
    <p:sldLayoutId id="2147493653" r:id="rId4"/>
    <p:sldLayoutId id="2147493654" r:id="rId5"/>
    <p:sldLayoutId id="2147493655" r:id="rId6"/>
    <p:sldLayoutId id="2147493656" r:id="rId7"/>
    <p:sldLayoutId id="2147493657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009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9" r:id="rId1"/>
    <p:sldLayoutId id="2147493660" r:id="rId2"/>
    <p:sldLayoutId id="2147493661" r:id="rId3"/>
    <p:sldLayoutId id="2147493662" r:id="rId4"/>
    <p:sldLayoutId id="2147493663" r:id="rId5"/>
    <p:sldLayoutId id="2147493664" r:id="rId6"/>
    <p:sldLayoutId id="2147493665" r:id="rId7"/>
    <p:sldLayoutId id="2147493666" r:id="rId8"/>
    <p:sldLayoutId id="2147493667" r:id="rId9"/>
    <p:sldLayoutId id="2147493668" r:id="rId10"/>
    <p:sldLayoutId id="2147493669" r:id="rId11"/>
    <p:sldLayoutId id="214749367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ebsitesetup.org/wp-content/uploads/2020/04/MySQL-Cheat-Sheet-websitesetup.org.pdf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ebsitesetup.org/wp-content/uploads/2020/04/MySQL-Cheat-Sheet-websitesetup.org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5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ity%E2%80%93relationship_model" TargetMode="External"/><Relationship Id="rId2" Type="http://schemas.openxmlformats.org/officeDocument/2006/relationships/hyperlink" Target="https://www.vertabelo.com/blog/crow-s-foot-notation/" TargetMode="External"/><Relationship Id="rId1" Type="http://schemas.openxmlformats.org/officeDocument/2006/relationships/slideLayout" Target="../slideLayouts/slideLayout5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78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-19050"/>
            <a:ext cx="9144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Spring 2023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3: ER, Relational, SQL (II)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2023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F32970-15D0-3F41-93C5-FAD5A7AA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230" y="483131"/>
            <a:ext cx="5499370" cy="4146019"/>
          </a:xfrm>
        </p:spPr>
        <p:txBody>
          <a:bodyPr/>
          <a:lstStyle/>
          <a:p>
            <a:r>
              <a:rPr lang="en-US" sz="1600" dirty="0"/>
              <a:t>Same “arity”</a:t>
            </a:r>
          </a:p>
          <a:p>
            <a:pPr lvl="1"/>
            <a:r>
              <a:rPr lang="en-US" sz="1400" dirty="0"/>
              <a:t>Same number of columns.</a:t>
            </a:r>
          </a:p>
          <a:p>
            <a:pPr lvl="1"/>
            <a:r>
              <a:rPr lang="en-US" sz="1400" dirty="0"/>
              <a:t>Compatible types.</a:t>
            </a:r>
          </a:p>
          <a:p>
            <a:pPr lvl="1"/>
            <a:r>
              <a:rPr lang="en-US" sz="1400" dirty="0"/>
              <a:t>The </a:t>
            </a:r>
            <a:r>
              <a:rPr lang="en-US" sz="1400" dirty="0" err="1"/>
              <a:t>i-th</a:t>
            </a:r>
            <a:r>
              <a:rPr lang="en-US" sz="1400" dirty="0"/>
              <a:t> column in each table is from a</a:t>
            </a:r>
            <a:br>
              <a:rPr lang="en-US" sz="1400" dirty="0"/>
            </a:br>
            <a:r>
              <a:rPr lang="en-US" sz="1400" dirty="0"/>
              <a:t>compatible domain. </a:t>
            </a:r>
          </a:p>
          <a:p>
            <a:pPr lvl="2"/>
            <a:r>
              <a:rPr lang="en-US" sz="1200" dirty="0"/>
              <a:t>Student 5</a:t>
            </a:r>
            <a:r>
              <a:rPr lang="en-US" sz="1200" baseline="30000" dirty="0"/>
              <a:t>th</a:t>
            </a:r>
            <a:r>
              <a:rPr lang="en-US" sz="1200" dirty="0"/>
              <a:t> column is “year.”</a:t>
            </a:r>
          </a:p>
          <a:p>
            <a:pPr lvl="2"/>
            <a:r>
              <a:rPr lang="en-US" sz="1200" dirty="0"/>
              <a:t>Faculty 5</a:t>
            </a:r>
            <a:r>
              <a:rPr lang="en-US" sz="1200" baseline="30000" dirty="0"/>
              <a:t>th</a:t>
            </a:r>
            <a:r>
              <a:rPr lang="en-US" sz="1200" dirty="0"/>
              <a:t> column is “title”</a:t>
            </a:r>
          </a:p>
          <a:p>
            <a:pPr lvl="2"/>
            <a:r>
              <a:rPr lang="en-US" sz="1200" dirty="0"/>
              <a:t>Both are strings but combing them does not make sense.</a:t>
            </a:r>
          </a:p>
          <a:p>
            <a:r>
              <a:rPr lang="en-US" sz="1600" dirty="0"/>
              <a:t>You can shape two incompatible tables using </a:t>
            </a:r>
            <a:r>
              <a:rPr lang="en-US" sz="1600" i="1" dirty="0"/>
              <a:t>project operations. </a:t>
            </a:r>
            <a:r>
              <a:rPr lang="en-US" sz="1600" dirty="0"/>
              <a:t>For example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(students)</a:t>
            </a:r>
            <a:br>
              <a:rPr lang="en-US" sz="1400" dirty="0"/>
            </a:br>
            <a:r>
              <a:rPr lang="en-US" sz="1400" dirty="0"/>
              <a:t>∩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(faculty)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</a:t>
            </a:r>
            <a:r>
              <a:rPr lang="en-US" sz="1400" dirty="0" err="1"/>
              <a:t>title←'Student</a:t>
            </a:r>
            <a:r>
              <a:rPr lang="en-US" sz="1400" dirty="0"/>
              <a:t>' (students)</a:t>
            </a:r>
            <a:br>
              <a:rPr lang="en-US" sz="1400" dirty="0"/>
            </a:br>
            <a:r>
              <a:rPr lang="en-US" sz="1400" dirty="0"/>
              <a:t>∪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title (faculty)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0EF62-8C9D-2144-9668-4E41B115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“arity”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AFF5-AD2B-554A-BE49-C326934C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36840"/>
            <a:ext cx="3263630" cy="41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06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08435"/>
            <a:ext cx="5742242" cy="3626405"/>
          </a:xfrm>
        </p:spPr>
        <p:txBody>
          <a:bodyPr/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350" i="1" dirty="0">
                <a:sym typeface="Symbol" panose="05050102010706020507" pitchFamily="18" charset="2"/>
              </a:rPr>
              <a:t></a:t>
            </a:r>
            <a:r>
              <a:rPr lang="en-US" altLang="en-US" sz="1350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A68B82-D859-6514-5896-0BD6A19C1C8C}"/>
              </a:ext>
            </a:extLst>
          </p:cNvPr>
          <p:cNvSpPr txBox="1"/>
          <p:nvPr/>
        </p:nvSpPr>
        <p:spPr>
          <a:xfrm>
            <a:off x="1682496" y="4250174"/>
            <a:ext cx="4290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</a:t>
            </a:r>
            <a:r>
              <a:rPr lang="en-US" dirty="0" err="1">
                <a:solidFill>
                  <a:srgbClr val="FF0000"/>
                </a:solidFill>
              </a:rPr>
              <a:t>RelaX</a:t>
            </a:r>
            <a:r>
              <a:rPr lang="en-US" dirty="0">
                <a:solidFill>
                  <a:srgbClr val="FF0000"/>
                </a:solidFill>
              </a:rPr>
              <a:t> Calculator handles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 differently.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5084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Rename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62393" cy="2401109"/>
          </a:xfrm>
        </p:spPr>
        <p:txBody>
          <a:bodyPr/>
          <a:lstStyle/>
          <a:p>
            <a:r>
              <a:rPr lang="en-US" altLang="en-US" dirty="0"/>
              <a:t>The results of relational-algebra expressions do not have a name that we can use to refer to them.  The  rename operator,  </a:t>
            </a:r>
            <a:r>
              <a:rPr lang="en-US" altLang="en-US" i="1" dirty="0">
                <a:sym typeface="Symbol" panose="05050102010706020507" pitchFamily="18" charset="2"/>
              </a:rPr>
              <a:t> ,</a:t>
            </a:r>
            <a:r>
              <a:rPr lang="en-US" altLang="en-US" dirty="0">
                <a:sym typeface="Symbol" panose="05050102010706020507" pitchFamily="18" charset="2"/>
              </a:rPr>
              <a:t>  is provided 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for that purpose</a:t>
            </a:r>
          </a:p>
          <a:p>
            <a:r>
              <a:rPr lang="en-US" altLang="en-US" dirty="0"/>
              <a:t>The expression:</a:t>
            </a:r>
          </a:p>
          <a:p>
            <a:pPr>
              <a:buNone/>
            </a:pPr>
            <a:r>
              <a:rPr lang="en-US" altLang="en-US" dirty="0"/>
              <a:t> 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returns the result of expression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under the name </a:t>
            </a:r>
            <a:r>
              <a:rPr lang="en-US" altLang="en-US" i="1" dirty="0">
                <a:sym typeface="Symbol" panose="05050102010706020507" pitchFamily="18" charset="2"/>
              </a:rPr>
              <a:t>x</a:t>
            </a:r>
            <a:endParaRPr lang="en-US" altLang="en-US" i="1" dirty="0"/>
          </a:p>
          <a:p>
            <a:r>
              <a:rPr lang="en-US" altLang="en-US" dirty="0"/>
              <a:t>Another form of the rename operation:</a:t>
            </a:r>
          </a:p>
          <a:p>
            <a:pPr>
              <a:buNone/>
            </a:pPr>
            <a:r>
              <a:rPr lang="en-US" altLang="en-US" dirty="0"/>
              <a:t>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x(A1,A2, .. An)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F1B9C-445C-B44E-BA2F-CB8D7EE3F6F2}"/>
              </a:ext>
            </a:extLst>
          </p:cNvPr>
          <p:cNvSpPr txBox="1"/>
          <p:nvPr/>
        </p:nvSpPr>
        <p:spPr>
          <a:xfrm>
            <a:off x="533400" y="4019550"/>
            <a:ext cx="752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Assignment and rename can act a little wonky when using the calculator.</a:t>
            </a:r>
          </a:p>
        </p:txBody>
      </p:sp>
    </p:spTree>
    <p:extLst>
      <p:ext uri="{BB962C8B-B14F-4D97-AF65-F5344CB8AC3E}">
        <p14:creationId xmlns:p14="http://schemas.microsoft.com/office/powerpoint/2010/main" val="1218217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Equivalent Queries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2556"/>
            <a:ext cx="5762394" cy="3498389"/>
          </a:xfrm>
        </p:spPr>
        <p:txBody>
          <a:bodyPr/>
          <a:lstStyle/>
          <a:p>
            <a:r>
              <a:rPr lang="en-US" altLang="en-US" dirty="0"/>
              <a:t>There is more than one way to write a query in relational algebra. </a:t>
            </a:r>
          </a:p>
          <a:p>
            <a:r>
              <a:rPr lang="en-US" altLang="en-US" dirty="0"/>
              <a:t>Example:  Find information about courses taught by instructors in the Physics department with salary greater than 90,000</a:t>
            </a:r>
          </a:p>
          <a:p>
            <a:r>
              <a:rPr lang="en-US" altLang="en-US" dirty="0"/>
              <a:t>Query 1</a:t>
            </a:r>
          </a:p>
          <a:p>
            <a:pPr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 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&gt; </a:t>
            </a:r>
            <a:r>
              <a:rPr lang="en-US" altLang="ja-JP" baseline="-25000" dirty="0">
                <a:sym typeface="Symbol" panose="05050102010706020507" pitchFamily="18" charset="2"/>
              </a:rPr>
              <a:t>90,000</a:t>
            </a:r>
            <a:r>
              <a:rPr lang="en-US" altLang="ja-JP" dirty="0">
                <a:sym typeface="Symbol" panose="05050102010706020507" pitchFamily="18" charset="2"/>
              </a:rPr>
              <a:t> 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Query 2</a:t>
            </a:r>
            <a:endParaRPr lang="en-US" altLang="en-US" dirty="0"/>
          </a:p>
          <a:p>
            <a:pPr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</a:t>
            </a:r>
            <a:r>
              <a:rPr lang="en-US" altLang="ja-JP" i="1" baseline="-25000" dirty="0">
                <a:sym typeface="Symbol" panose="05050102010706020507" pitchFamily="18" charset="2"/>
              </a:rPr>
              <a:t>alary &gt; 90.000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two queries are not identical; they are, however, equivalent -- they give the same result on any database.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15131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Equivalent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719262" y="854155"/>
                <a:ext cx="5729102" cy="3379517"/>
              </a:xfrm>
            </p:spPr>
            <p:txBody>
              <a:bodyPr/>
              <a:lstStyle/>
              <a:p>
                <a:r>
                  <a:rPr lang="en-US" altLang="en-US" dirty="0"/>
                  <a:t>There is more than one way to write a query in relational algebra. </a:t>
                </a:r>
              </a:p>
              <a:p>
                <a:r>
                  <a:rPr lang="en-US" altLang="en-US" dirty="0"/>
                  <a:t>Example:  Find information about courses taught by instructors in the Physics department</a:t>
                </a:r>
              </a:p>
              <a:p>
                <a:r>
                  <a:rPr lang="en-US" altLang="en-US" dirty="0"/>
                  <a:t>Query 1</a:t>
                </a:r>
              </a:p>
              <a:p>
                <a:pPr marL="0" indent="0"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teaches)</a:t>
                </a:r>
                <a:endParaRPr lang="en-US" altLang="en-US" dirty="0"/>
              </a:p>
              <a:p>
                <a:pPr>
                  <a:buNone/>
                </a:pPr>
                <a:r>
                  <a:rPr lang="en-US" altLang="ja-JP" sz="6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en-US" dirty="0">
                    <a:sym typeface="Symbol" panose="05050102010706020507" pitchFamily="18" charset="2"/>
                  </a:rPr>
                  <a:t>Query 2</a:t>
                </a:r>
                <a:endParaRPr lang="en-US" altLang="en-US" dirty="0"/>
              </a:p>
              <a:p>
                <a:pPr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(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nstructor))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</a:t>
                </a:r>
              </a:p>
              <a:p>
                <a:pPr>
                  <a:buNone/>
                </a:pPr>
                <a:r>
                  <a:rPr lang="en-US" altLang="ja-JP" sz="600" dirty="0">
                    <a:sym typeface="Symbol" panose="05050102010706020507" pitchFamily="18" charset="2"/>
                  </a:rPr>
                  <a:t> </a:t>
                </a:r>
              </a:p>
              <a:p>
                <a:pPr>
                  <a:lnSpc>
                    <a:spcPct val="90000"/>
                  </a:lnSpc>
                  <a:tabLst>
                    <a:tab pos="1244204" algn="l"/>
                    <a:tab pos="2362200" algn="ctr"/>
                    <a:tab pos="2569369" algn="l"/>
                  </a:tabLst>
                </a:pPr>
                <a:r>
                  <a:rPr lang="en-US" altLang="en-US" dirty="0">
                    <a:sym typeface="Symbol" panose="05050102010706020507" pitchFamily="18" charset="2"/>
                  </a:rPr>
                  <a:t>The two queries are not identical; they are, however, equivalent -- they give the same result on any database.</a:t>
                </a:r>
              </a:p>
              <a:p>
                <a:pPr>
                  <a:lnSpc>
                    <a:spcPct val="90000"/>
                  </a:lnSpc>
                  <a:tabLst>
                    <a:tab pos="1244204" algn="l"/>
                    <a:tab pos="2362200" algn="ctr"/>
                    <a:tab pos="2569369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  <a:p>
                <a:pPr>
                  <a:lnSpc>
                    <a:spcPct val="90000"/>
                  </a:lnSpc>
                  <a:tabLst>
                    <a:tab pos="1244204" algn="l"/>
                    <a:tab pos="2362200" algn="ctr"/>
                    <a:tab pos="2569369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19262" y="854155"/>
                <a:ext cx="5729102" cy="3379517"/>
              </a:xfrm>
              <a:blipFill>
                <a:blip r:embed="rId3"/>
                <a:stretch>
                  <a:fillRect t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233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2C7B1-4C6A-884D-995D-ED7BD771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1800" dirty="0">
                <a:solidFill>
                  <a:srgbClr val="FF0000"/>
                </a:solidFill>
              </a:rPr>
              <a:t>τ</a:t>
            </a:r>
            <a:r>
              <a:rPr lang="en-US" sz="1800" dirty="0">
                <a:solidFill>
                  <a:srgbClr val="FF0000"/>
                </a:solidFill>
              </a:rPr>
              <a:t> 	order by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γ</a:t>
            </a:r>
            <a:r>
              <a:rPr lang="en-US" sz="1800" dirty="0">
                <a:solidFill>
                  <a:srgbClr val="FF0000"/>
                </a:solidFill>
              </a:rPr>
              <a:t> 	group by 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/>
              <a:t>¬</a:t>
            </a:r>
            <a:r>
              <a:rPr lang="en-US" sz="1800" dirty="0"/>
              <a:t> 	negation </a:t>
            </a:r>
            <a:endParaRPr lang="el-GR" sz="1800" dirty="0"/>
          </a:p>
          <a:p>
            <a:r>
              <a:rPr lang="el-GR" sz="1800" dirty="0"/>
              <a:t>÷</a:t>
            </a:r>
            <a:r>
              <a:rPr lang="en-US" sz="1800" dirty="0"/>
              <a:t>	set division</a:t>
            </a:r>
            <a:endParaRPr lang="el-GR" sz="1800" dirty="0"/>
          </a:p>
          <a:p>
            <a:r>
              <a:rPr lang="el-GR" sz="1800" dirty="0">
                <a:solidFill>
                  <a:srgbClr val="FF0000"/>
                </a:solidFill>
              </a:rPr>
              <a:t>⨝</a:t>
            </a:r>
            <a:r>
              <a:rPr lang="en-US" sz="1800" dirty="0">
                <a:solidFill>
                  <a:srgbClr val="FF0000"/>
                </a:solidFill>
              </a:rPr>
              <a:t>	natural join, theta-join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⟕</a:t>
            </a:r>
            <a:r>
              <a:rPr lang="en-US" sz="1800" dirty="0"/>
              <a:t>	</a:t>
            </a:r>
            <a:r>
              <a:rPr lang="en-US" sz="1800" dirty="0">
                <a:solidFill>
                  <a:srgbClr val="FF0000"/>
                </a:solidFill>
              </a:rPr>
              <a:t>left outer 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⟖</a:t>
            </a:r>
            <a:r>
              <a:rPr lang="en-US" sz="1800" dirty="0">
                <a:solidFill>
                  <a:srgbClr val="FF0000"/>
                </a:solidFill>
              </a:rPr>
              <a:t>	right outer 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⟗</a:t>
            </a:r>
            <a:r>
              <a:rPr lang="en-US" sz="1800" dirty="0">
                <a:solidFill>
                  <a:srgbClr val="FF0000"/>
                </a:solidFill>
              </a:rPr>
              <a:t>	full outer 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/>
              <a:t>⋉</a:t>
            </a:r>
            <a:r>
              <a:rPr lang="en-US" sz="1800" dirty="0"/>
              <a:t>	left semi join</a:t>
            </a:r>
            <a:endParaRPr lang="el-GR" sz="1800" dirty="0"/>
          </a:p>
          <a:p>
            <a:r>
              <a:rPr lang="el-GR" sz="1800" dirty="0"/>
              <a:t>⋊</a:t>
            </a:r>
            <a:r>
              <a:rPr lang="en-US" sz="1800" dirty="0"/>
              <a:t>	right semi join</a:t>
            </a:r>
            <a:endParaRPr lang="el-GR" sz="1800" dirty="0"/>
          </a:p>
          <a:p>
            <a:r>
              <a:rPr lang="el-GR" sz="1800" dirty="0"/>
              <a:t>▷</a:t>
            </a:r>
            <a:r>
              <a:rPr lang="en-US" sz="1800" dirty="0"/>
              <a:t>	anti-join</a:t>
            </a:r>
            <a:endParaRPr lang="el-GR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B9D67-F5A4-1F4B-817E-539F008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all those other Symbols?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AA9-79C6-994D-A32F-AE83CD374016}"/>
              </a:ext>
            </a:extLst>
          </p:cNvPr>
          <p:cNvSpPr txBox="1"/>
          <p:nvPr/>
        </p:nvSpPr>
        <p:spPr>
          <a:xfrm>
            <a:off x="3276600" y="514350"/>
            <a:ext cx="5867400" cy="422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 operators are useful and “common,” but not always considered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lang="en-US" sz="1200" dirty="0">
                <a:solidFill>
                  <a:srgbClr val="FF0000"/>
                </a:solidFill>
              </a:rPr>
              <a:t>part of the core algebra.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are pretty obscure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Division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Anti-Join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Left semi-join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Right semi-join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SQL engines do not support them.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implement them using combinations of JOIN, SELECT, WHERE,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But, I cannot every remember using them in applications I have developed.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Outer JOIN is very useful, but less common. We will cover.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also some “patterns” or “terms”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Non-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Natural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Theta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...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may ask you to define these terms on some exams or the obscure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operatorsbecause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they may be common internships/job interview questions.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607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0CF939-03DF-F4A2-0B5B-A12AA91E7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12" y="552450"/>
            <a:ext cx="4066988" cy="4038600"/>
          </a:xfrm>
        </p:spPr>
        <p:txBody>
          <a:bodyPr/>
          <a:lstStyle/>
          <a:p>
            <a:r>
              <a:rPr lang="en-US" sz="1600" dirty="0"/>
              <a:t>Some terms:</a:t>
            </a:r>
          </a:p>
          <a:p>
            <a:pPr lvl="1"/>
            <a:r>
              <a:rPr lang="en-US" sz="1400" dirty="0"/>
              <a:t>Natural Join</a:t>
            </a:r>
          </a:p>
          <a:p>
            <a:pPr lvl="2"/>
            <a:r>
              <a:rPr lang="en-US" sz="1200" dirty="0"/>
              <a:t>Equality of A and B columns</a:t>
            </a:r>
          </a:p>
          <a:p>
            <a:pPr lvl="2"/>
            <a:r>
              <a:rPr lang="en-US" sz="1200" dirty="0"/>
              <a:t>With the same name.</a:t>
            </a:r>
          </a:p>
          <a:p>
            <a:pPr lvl="1"/>
            <a:r>
              <a:rPr lang="en-US" sz="1400" dirty="0"/>
              <a:t>Equijoin</a:t>
            </a:r>
          </a:p>
          <a:p>
            <a:pPr lvl="2"/>
            <a:r>
              <a:rPr lang="en-US" sz="1200" dirty="0"/>
              <a:t>Explicitly specify columns that</a:t>
            </a:r>
            <a:br>
              <a:rPr lang="en-US" sz="1200" dirty="0"/>
            </a:br>
            <a:r>
              <a:rPr lang="en-US" sz="1200" dirty="0"/>
              <a:t>must have the same value.</a:t>
            </a:r>
          </a:p>
          <a:p>
            <a:pPr lvl="2"/>
            <a:r>
              <a:rPr lang="en-US" sz="1200" dirty="0" err="1"/>
              <a:t>A.x</a:t>
            </a:r>
            <a:r>
              <a:rPr lang="en-US" sz="1200" dirty="0"/>
              <a:t>=</a:t>
            </a:r>
            <a:r>
              <a:rPr lang="en-US" sz="1200" dirty="0" err="1"/>
              <a:t>B.z</a:t>
            </a:r>
            <a:r>
              <a:rPr lang="en-US" sz="1200" dirty="0"/>
              <a:t> AND </a:t>
            </a:r>
            <a:r>
              <a:rPr lang="en-US" sz="1200" dirty="0" err="1"/>
              <a:t>A.q</a:t>
            </a:r>
            <a:r>
              <a:rPr lang="en-US" sz="1200" dirty="0"/>
              <a:t>=</a:t>
            </a:r>
            <a:r>
              <a:rPr lang="en-US" sz="1200" dirty="0" err="1"/>
              <a:t>B.w</a:t>
            </a:r>
            <a:endParaRPr lang="en-US" sz="1200" dirty="0"/>
          </a:p>
          <a:p>
            <a:pPr lvl="1"/>
            <a:r>
              <a:rPr lang="en-US" sz="1400" dirty="0"/>
              <a:t>Theta Join: Arbitrary predicate.</a:t>
            </a:r>
          </a:p>
          <a:p>
            <a:r>
              <a:rPr lang="en-US" sz="1600" dirty="0"/>
              <a:t>Inner Join</a:t>
            </a:r>
          </a:p>
          <a:p>
            <a:pPr lvl="1"/>
            <a:r>
              <a:rPr lang="en-US" sz="1400" dirty="0"/>
              <a:t>JOIN “matches” rows in A and B.</a:t>
            </a:r>
          </a:p>
          <a:p>
            <a:pPr lvl="1"/>
            <a:r>
              <a:rPr lang="en-US" sz="1400" dirty="0"/>
              <a:t>Result contains ONLY the matched pairs.</a:t>
            </a:r>
          </a:p>
          <a:p>
            <a:r>
              <a:rPr lang="en-US" sz="1600" dirty="0"/>
              <a:t>What is I want:</a:t>
            </a:r>
          </a:p>
          <a:p>
            <a:pPr lvl="1"/>
            <a:r>
              <a:rPr lang="en-US" sz="1400" dirty="0"/>
              <a:t>All the rows that matched.</a:t>
            </a:r>
          </a:p>
          <a:p>
            <a:pPr lvl="1"/>
            <a:r>
              <a:rPr lang="en-US" sz="1400" dirty="0"/>
              <a:t>And the rows from A that did not match?</a:t>
            </a:r>
          </a:p>
          <a:p>
            <a:pPr lvl="1"/>
            <a:r>
              <a:rPr lang="en-US" sz="1400" dirty="0"/>
              <a:t>OUTER JOIN (⟖, </a:t>
            </a:r>
            <a:r>
              <a:rPr lang="el-GR" sz="1400" dirty="0"/>
              <a:t>⟕</a:t>
            </a:r>
            <a:r>
              <a:rPr lang="en-US" sz="1400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44AD3D-D60A-803B-96D9-032E25B8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JOINs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71EBF-A5C4-8ACA-B02B-CDCF46621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666750"/>
            <a:ext cx="4598390" cy="31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60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8D668C-1FA8-36BA-5E12-846E4BE4F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2" y="552450"/>
            <a:ext cx="4495800" cy="4038600"/>
          </a:xfrm>
        </p:spPr>
        <p:txBody>
          <a:bodyPr/>
          <a:lstStyle/>
          <a:p>
            <a:r>
              <a:rPr lang="en-US" b="1" dirty="0"/>
              <a:t>A course and its prerequisites</a:t>
            </a:r>
          </a:p>
          <a:p>
            <a:pPr marL="457200" lvl="1" indent="0">
              <a:buNone/>
            </a:pPr>
            <a:r>
              <a:rPr lang="el-GR" dirty="0"/>
              <a:t>π </a:t>
            </a:r>
            <a:r>
              <a:rPr lang="en-US" dirty="0" err="1"/>
              <a:t>course_id←course.course_id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course_title←course.title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prerequisite_id←prereq.prereq_id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prerequisite_title←p.course_id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(</a:t>
            </a:r>
          </a:p>
          <a:p>
            <a:pPr marL="457200" lvl="1" indent="0">
              <a:buNone/>
            </a:pPr>
            <a:r>
              <a:rPr lang="en-US" dirty="0"/>
              <a:t>	(course ⨝ </a:t>
            </a:r>
            <a:r>
              <a:rPr lang="en-US" dirty="0" err="1"/>
              <a:t>prereq</a:t>
            </a:r>
            <a:r>
              <a:rPr lang="en-US" dirty="0"/>
              <a:t>) </a:t>
            </a:r>
          </a:p>
          <a:p>
            <a:pPr marL="457200" lvl="1" indent="0">
              <a:buNone/>
            </a:pPr>
            <a:r>
              <a:rPr lang="en-US" dirty="0"/>
              <a:t>	⨝ </a:t>
            </a:r>
            <a:r>
              <a:rPr lang="en-US" dirty="0" err="1"/>
              <a:t>prereq.prereq_id</a:t>
            </a:r>
            <a:r>
              <a:rPr lang="en-US" dirty="0"/>
              <a:t>=</a:t>
            </a:r>
            <a:r>
              <a:rPr lang="en-US" dirty="0" err="1"/>
              <a:t>p.course_id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l-GR" dirty="0"/>
              <a:t>ρ </a:t>
            </a:r>
            <a:r>
              <a:rPr lang="en-US" dirty="0"/>
              <a:t>p(course))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018D2-699C-F1DC-C535-C6FF358A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48835-7245-4D1D-41EA-DF28EFCF5A67}"/>
              </a:ext>
            </a:extLst>
          </p:cNvPr>
          <p:cNvSpPr txBox="1"/>
          <p:nvPr/>
        </p:nvSpPr>
        <p:spPr>
          <a:xfrm>
            <a:off x="4495800" y="819150"/>
            <a:ext cx="4495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 course and </a:t>
            </a:r>
            <a:r>
              <a:rPr lang="en-US" dirty="0" err="1"/>
              <a:t>prereq</a:t>
            </a:r>
            <a:r>
              <a:rPr lang="en-US" dirty="0"/>
              <a:t> to 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course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prereq_id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 with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course using </a:t>
            </a:r>
            <a:r>
              <a:rPr lang="en-US" dirty="0" err="1"/>
              <a:t>prereq_id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 get the </a:t>
            </a:r>
            <a:r>
              <a:rPr lang="en-US" dirty="0" err="1"/>
              <a:t>prereq</a:t>
            </a:r>
            <a:r>
              <a:rPr lang="en-US" dirty="0"/>
              <a:t>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course.course_id</a:t>
            </a:r>
            <a:r>
              <a:rPr lang="en-US" dirty="0"/>
              <a:t> is ambiguous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Because the table appears twice.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So, I have to “alias” the second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Also, note the use of renaming in the</a:t>
            </a:r>
            <a:br>
              <a:rPr lang="en-US" dirty="0"/>
            </a:br>
            <a:r>
              <a:rPr lang="en-US" dirty="0"/>
              <a:t>project for column names.</a:t>
            </a:r>
          </a:p>
        </p:txBody>
      </p:sp>
    </p:spTree>
    <p:extLst>
      <p:ext uri="{BB962C8B-B14F-4D97-AF65-F5344CB8AC3E}">
        <p14:creationId xmlns:p14="http://schemas.microsoft.com/office/powerpoint/2010/main" val="3781499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8D668C-1FA8-36BA-5E12-846E4BE4F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2" y="552450"/>
            <a:ext cx="8308788" cy="4038600"/>
          </a:xfrm>
        </p:spPr>
        <p:txBody>
          <a:bodyPr/>
          <a:lstStyle/>
          <a:p>
            <a:r>
              <a:rPr lang="en-US" b="1" dirty="0"/>
              <a:t>Courses-prerequisites and courses without </a:t>
            </a:r>
            <a:r>
              <a:rPr lang="en-US" b="1" dirty="0" err="1"/>
              <a:t>prereqs</a:t>
            </a:r>
            <a:r>
              <a:rPr lang="en-US" b="1" dirty="0"/>
              <a:t>.</a:t>
            </a:r>
          </a:p>
          <a:p>
            <a:pPr marL="457200" lvl="1" indent="0">
              <a:buNone/>
            </a:pPr>
            <a:r>
              <a:rPr lang="el-GR" dirty="0"/>
              <a:t>τ </a:t>
            </a:r>
            <a:r>
              <a:rPr lang="en-US" dirty="0" err="1"/>
              <a:t>prerequisite_id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(</a:t>
            </a:r>
            <a:r>
              <a:rPr lang="el-GR" dirty="0"/>
              <a:t>π </a:t>
            </a:r>
            <a:r>
              <a:rPr lang="en-US" dirty="0" err="1"/>
              <a:t>course_id←course.course_id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course_title←course.title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prerequisite_id←prereq.prereq_id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prerequisite_title←p.course_id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(</a:t>
            </a:r>
          </a:p>
          <a:p>
            <a:pPr marL="457200" lvl="1" indent="0">
              <a:buNone/>
            </a:pPr>
            <a:r>
              <a:rPr lang="en-US" dirty="0"/>
              <a:t>	(course ⟕ </a:t>
            </a:r>
            <a:r>
              <a:rPr lang="en-US" dirty="0" err="1"/>
              <a:t>prereq</a:t>
            </a:r>
            <a:r>
              <a:rPr lang="en-US" dirty="0"/>
              <a:t>) </a:t>
            </a:r>
          </a:p>
          <a:p>
            <a:pPr marL="457200" lvl="1" indent="0">
              <a:buNone/>
            </a:pPr>
            <a:r>
              <a:rPr lang="en-US" dirty="0"/>
              <a:t>	⟕ </a:t>
            </a:r>
            <a:r>
              <a:rPr lang="en-US" dirty="0" err="1"/>
              <a:t>prereq.prereq_id</a:t>
            </a:r>
            <a:r>
              <a:rPr lang="en-US" dirty="0"/>
              <a:t>=</a:t>
            </a:r>
            <a:r>
              <a:rPr lang="en-US" dirty="0" err="1"/>
              <a:t>p.course_id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l-GR" dirty="0"/>
              <a:t>ρ </a:t>
            </a:r>
            <a:r>
              <a:rPr lang="en-US" dirty="0"/>
              <a:t>p(course))</a:t>
            </a:r>
          </a:p>
          <a:p>
            <a:pPr marL="457200" lvl="1" indent="0">
              <a:buNone/>
            </a:pP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018D2-699C-F1DC-C535-C6FF358A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</p:spTree>
    <p:extLst>
      <p:ext uri="{BB962C8B-B14F-4D97-AF65-F5344CB8AC3E}">
        <p14:creationId xmlns:p14="http://schemas.microsoft.com/office/powerpoint/2010/main" val="2879550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8D668C-1FA8-36BA-5E12-846E4BE4F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2" y="552450"/>
            <a:ext cx="8308788" cy="4038600"/>
          </a:xfrm>
        </p:spPr>
        <p:txBody>
          <a:bodyPr/>
          <a:lstStyle/>
          <a:p>
            <a:r>
              <a:rPr lang="en-US" b="1" dirty="0"/>
              <a:t>Courses that are not prerequisites</a:t>
            </a:r>
          </a:p>
          <a:p>
            <a:pPr marL="457200" lvl="1" indent="0">
              <a:buNone/>
            </a:pPr>
            <a:r>
              <a:rPr lang="el-GR" dirty="0"/>
              <a:t>τ </a:t>
            </a:r>
            <a:r>
              <a:rPr lang="en-US" dirty="0" err="1"/>
              <a:t>prereq_course_id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(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l-GR" dirty="0"/>
              <a:t>π </a:t>
            </a:r>
            <a:r>
              <a:rPr lang="en-US" dirty="0" err="1"/>
              <a:t>prereq_course_id←prereq.course_id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 err="1"/>
              <a:t>course_id←course.course_id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 err="1"/>
              <a:t>course_title←course.title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	(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 err="1"/>
              <a:t>prereq</a:t>
            </a:r>
            <a:r>
              <a:rPr lang="en-US" dirty="0"/>
              <a:t> ⟖ </a:t>
            </a:r>
            <a:r>
              <a:rPr lang="en-US" dirty="0" err="1"/>
              <a:t>prereq_id</a:t>
            </a:r>
            <a:r>
              <a:rPr lang="en-US" dirty="0"/>
              <a:t>=</a:t>
            </a:r>
            <a:r>
              <a:rPr lang="en-US" dirty="0" err="1"/>
              <a:t>course.course_id</a:t>
            </a:r>
            <a:r>
              <a:rPr lang="en-US" dirty="0"/>
              <a:t> course</a:t>
            </a:r>
          </a:p>
          <a:p>
            <a:pPr marL="457200" lvl="1" indent="0">
              <a:buNone/>
            </a:pPr>
            <a:r>
              <a:rPr lang="en-US" dirty="0"/>
              <a:t>		)</a:t>
            </a:r>
          </a:p>
          <a:p>
            <a:pPr marL="457200" lvl="1" indent="0">
              <a:buNone/>
            </a:pPr>
            <a:r>
              <a:rPr lang="en-US" dirty="0"/>
              <a:t>	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018D2-699C-F1DC-C535-C6FF358A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</p:spTree>
    <p:extLst>
      <p:ext uri="{BB962C8B-B14F-4D97-AF65-F5344CB8AC3E}">
        <p14:creationId xmlns:p14="http://schemas.microsoft.com/office/powerpoint/2010/main" val="3380246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3: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211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5157C1-5C9B-D4AD-3DB0-811BA9E45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do more examples in lectures, HW assignments and exams.</a:t>
            </a:r>
          </a:p>
          <a:p>
            <a:r>
              <a:rPr lang="en-US" dirty="0"/>
              <a:t>The language </a:t>
            </a:r>
            <a:r>
              <a:rPr lang="en-US" i="1" dirty="0"/>
              <a:t>is interesting but</a:t>
            </a:r>
            <a:r>
              <a:rPr lang="en-US" dirty="0"/>
              <a:t> can be tedious and confusing.</a:t>
            </a:r>
          </a:p>
          <a:p>
            <a:r>
              <a:rPr lang="en-US" dirty="0"/>
              <a:t>Useful in some advanced scenarios:</a:t>
            </a:r>
          </a:p>
          <a:p>
            <a:pPr lvl="1"/>
            <a:r>
              <a:rPr lang="en-US" dirty="0"/>
              <a:t>Designing query languages for new databases and data models.</a:t>
            </a:r>
          </a:p>
          <a:p>
            <a:pPr lvl="1"/>
            <a:r>
              <a:rPr lang="en-US" dirty="0"/>
              <a:t>Understanding how DBMS implement query processing and optimization.</a:t>
            </a:r>
          </a:p>
          <a:p>
            <a:r>
              <a:rPr lang="en-US" dirty="0"/>
              <a:t>Also cover because it does come up in some advanced courses,</a:t>
            </a:r>
            <a:br>
              <a:rPr lang="en-US" dirty="0"/>
            </a:br>
            <a:r>
              <a:rPr lang="en-US" dirty="0"/>
              <a:t>and may come up in job interviews.</a:t>
            </a:r>
          </a:p>
          <a:p>
            <a:r>
              <a:rPr lang="en-US" dirty="0"/>
              <a:t>I give take home exams and homework assignments:</a:t>
            </a:r>
          </a:p>
          <a:p>
            <a:pPr lvl="1"/>
            <a:r>
              <a:rPr lang="en-US" dirty="0"/>
              <a:t>I cannot remember some of the more obscure operators.</a:t>
            </a:r>
          </a:p>
          <a:p>
            <a:pPr lvl="1"/>
            <a:r>
              <a:rPr lang="en-US" dirty="0"/>
              <a:t>You have to tinker with the expressions to get an answer.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A09064-175F-04F0-91ED-2E4BCA2CB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1413338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More SQL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3: ER, Relational, SQL (II) 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890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 Types and Functions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9428D2A-A895-0147-878C-C68D513B0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3: ER, Relational, SQL (II) 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489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442"/>
            <a:ext cx="5769674" cy="3476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2942765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6210" y="122635"/>
            <a:ext cx="5448300" cy="41433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Built-in Data Types in SQL 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6545"/>
            <a:ext cx="5583788" cy="3646884"/>
          </a:xfrm>
        </p:spPr>
        <p:txBody>
          <a:bodyPr/>
          <a:lstStyle/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date:</a:t>
            </a:r>
            <a:r>
              <a:rPr lang="en-US" altLang="en-US" dirty="0"/>
              <a:t>  Dates, containing a (4 digit) year, month and date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date</a:t>
            </a:r>
            <a:r>
              <a:rPr lang="en-US" altLang="en-US" dirty="0"/>
              <a:t> '2005-7-27'</a:t>
            </a:r>
          </a:p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time:</a:t>
            </a:r>
            <a:r>
              <a:rPr lang="en-US" altLang="en-US" b="1" dirty="0"/>
              <a:t> </a:t>
            </a:r>
            <a:r>
              <a:rPr lang="en-US" altLang="en-US" dirty="0"/>
              <a:t> Time of day, in hours, minutes and seconds.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 time</a:t>
            </a:r>
            <a:r>
              <a:rPr lang="en-US" altLang="en-US" dirty="0"/>
              <a:t> '09:00:30'        </a:t>
            </a:r>
            <a:r>
              <a:rPr lang="en-US" altLang="en-US" b="1" dirty="0"/>
              <a:t> time</a:t>
            </a:r>
            <a:r>
              <a:rPr lang="en-US" altLang="en-US" dirty="0"/>
              <a:t> '09:00:30.75'</a:t>
            </a:r>
          </a:p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timestamp:</a:t>
            </a:r>
            <a:r>
              <a:rPr lang="en-US" altLang="en-US" dirty="0"/>
              <a:t> date plus time of day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timestamp</a:t>
            </a:r>
            <a:r>
              <a:rPr lang="en-US" altLang="en-US" dirty="0"/>
              <a:t>  '2005-7-27 09:00:30.75'</a:t>
            </a:r>
          </a:p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interval:</a:t>
            </a:r>
            <a:r>
              <a:rPr lang="en-US" altLang="en-US" dirty="0"/>
              <a:t>  period of time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  interval  '1' day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Subtracting a date/time/timestamp value from another gives an interval value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Interval values can be added to date/time/timestamp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457B3-5F41-7F4F-A5BA-9844EF82185A}"/>
              </a:ext>
            </a:extLst>
          </p:cNvPr>
          <p:cNvSpPr txBox="1"/>
          <p:nvPr/>
        </p:nvSpPr>
        <p:spPr>
          <a:xfrm>
            <a:off x="502611" y="3714750"/>
            <a:ext cx="6980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All implementations of SQL support a common core, but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have proprietary extensions: operators on types, additional types.</a:t>
            </a:r>
          </a:p>
        </p:txBody>
      </p:sp>
    </p:spTree>
    <p:extLst>
      <p:ext uri="{BB962C8B-B14F-4D97-AF65-F5344CB8AC3E}">
        <p14:creationId xmlns:p14="http://schemas.microsoft.com/office/powerpoint/2010/main" val="2196067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Large-Object Types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2"/>
            <a:ext cx="5722445" cy="2901267"/>
          </a:xfrm>
        </p:spPr>
        <p:txBody>
          <a:bodyPr/>
          <a:lstStyle/>
          <a:p>
            <a:r>
              <a:rPr lang="en-US" altLang="en-US" dirty="0"/>
              <a:t>Large objects (photos, videos, CAD files, etc.) are stored as a </a:t>
            </a:r>
            <a:r>
              <a:rPr lang="en-US" altLang="en-US" i="1" dirty="0"/>
              <a:t>large object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blob</a:t>
            </a:r>
            <a:r>
              <a:rPr lang="en-US" altLang="en-US" dirty="0"/>
              <a:t>: binary large object -- object is a large collection of uninterpreted binary data (whose interpretation is left to an application outside of the database system)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clob</a:t>
            </a:r>
            <a:r>
              <a:rPr lang="en-US" altLang="en-US" dirty="0"/>
              <a:t>: character large object -- object is a large collection of character data</a:t>
            </a:r>
          </a:p>
          <a:p>
            <a:r>
              <a:rPr lang="en-US" altLang="en-US" dirty="0"/>
              <a:t>When a query returns a large object, a pointer is returned rather than the large object itself.</a:t>
            </a:r>
          </a:p>
          <a:p>
            <a:endParaRPr lang="en-US" altLang="en-US" dirty="0"/>
          </a:p>
          <a:p>
            <a:r>
              <a:rPr lang="en-US" altLang="en-US" dirty="0"/>
              <a:t>MySQL:</a:t>
            </a:r>
          </a:p>
          <a:p>
            <a:pPr lvl="1"/>
            <a:r>
              <a:rPr lang="en-US" altLang="en-US" dirty="0"/>
              <a:t>TEXT CLOB VARCHAR(64000)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3354B5-BA96-FE41-9C7A-CCCEE99653F4}"/>
              </a:ext>
            </a:extLst>
          </p:cNvPr>
          <p:cNvSpPr txBox="1"/>
          <p:nvPr/>
        </p:nvSpPr>
        <p:spPr>
          <a:xfrm>
            <a:off x="304800" y="3562350"/>
            <a:ext cx="75094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CLOBs and BLOBs are very uncommon.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Today applications keep documents, images, CAD files, etc. in “block/object storage.”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database contains just the hyperlinks to the files/content.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see some examples when we talk about web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401069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BE224-81AF-1E4C-A5FB-E03F8410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Cheat Sheet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16A08-4FCE-5A47-8F6F-2F9D277DDAAE}"/>
              </a:ext>
            </a:extLst>
          </p:cNvPr>
          <p:cNvSpPr/>
          <p:nvPr/>
        </p:nvSpPr>
        <p:spPr>
          <a:xfrm>
            <a:off x="3630753" y="57150"/>
            <a:ext cx="53041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https://websitesetup.org/wp-content/uploads/2020/04/MySQL-Cheat-Sheet-websitesetup.org.pdf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Pretty good, concise place to find information about MySQL.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90825-0982-6B43-83D4-56D601F1C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7" y="852015"/>
            <a:ext cx="4247138" cy="1238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38599-C0A5-2A4C-AAA3-2DC148FDB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507348"/>
            <a:ext cx="3721657" cy="4128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AE00E8-71AE-9F46-9D3C-E7427BF7D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8" y="2090265"/>
            <a:ext cx="4654604" cy="23739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6019E3-DDBB-DE43-B870-23BF7D4F18F5}"/>
              </a:ext>
            </a:extLst>
          </p:cNvPr>
          <p:cNvSpPr/>
          <p:nvPr/>
        </p:nvSpPr>
        <p:spPr>
          <a:xfrm>
            <a:off x="57653" y="482917"/>
            <a:ext cx="4712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dev.mysql.com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/doc/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refman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/8.0/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/data-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types.html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6E29FF-A310-594F-90E9-D2092565A1A8}"/>
              </a:ext>
            </a:extLst>
          </p:cNvPr>
          <p:cNvSpPr/>
          <p:nvPr/>
        </p:nvSpPr>
        <p:spPr>
          <a:xfrm>
            <a:off x="3661557" y="1590148"/>
            <a:ext cx="129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These lists are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 complete.</a:t>
            </a:r>
          </a:p>
        </p:txBody>
      </p:sp>
    </p:spTree>
    <p:extLst>
      <p:ext uri="{BB962C8B-B14F-4D97-AF65-F5344CB8AC3E}">
        <p14:creationId xmlns:p14="http://schemas.microsoft.com/office/powerpoint/2010/main" val="2483713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BE224-81AF-1E4C-A5FB-E03F8410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Cheat Sheet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16A08-4FCE-5A47-8F6F-2F9D277DDAAE}"/>
              </a:ext>
            </a:extLst>
          </p:cNvPr>
          <p:cNvSpPr/>
          <p:nvPr/>
        </p:nvSpPr>
        <p:spPr>
          <a:xfrm>
            <a:off x="3630753" y="57150"/>
            <a:ext cx="53041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https://websitesetup.org/wp-content/uploads/2020/04/MySQL-Cheat-Sheet-websitesetup.org.pdf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Pretty good, concise place to find information about MySQL.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019E3-DDBB-DE43-B870-23BF7D4F18F5}"/>
              </a:ext>
            </a:extLst>
          </p:cNvPr>
          <p:cNvSpPr/>
          <p:nvPr/>
        </p:nvSpPr>
        <p:spPr>
          <a:xfrm>
            <a:off x="57653" y="482917"/>
            <a:ext cx="4712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dev.mysql.com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/doc/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refman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/8.0/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/data-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types.html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B4444F-1BDD-F243-A537-957787BD2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1" y="829292"/>
            <a:ext cx="4347359" cy="28726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7C2135-D8F3-4C4A-9B77-551E214EE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629" y="558901"/>
            <a:ext cx="4284235" cy="3502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7F9F4B-39B0-BE46-9BF1-35C25CC6A9B2}"/>
              </a:ext>
            </a:extLst>
          </p:cNvPr>
          <p:cNvSpPr txBox="1"/>
          <p:nvPr/>
        </p:nvSpPr>
        <p:spPr>
          <a:xfrm>
            <a:off x="172570" y="4099744"/>
            <a:ext cx="7545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These lists are not complete for the basic groups, and there are some advanced types (JSON, Spatial).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learn all of this by practicing, trial and error, etc.</a:t>
            </a:r>
          </a:p>
        </p:txBody>
      </p:sp>
    </p:spTree>
    <p:extLst>
      <p:ext uri="{BB962C8B-B14F-4D97-AF65-F5344CB8AC3E}">
        <p14:creationId xmlns:p14="http://schemas.microsoft.com/office/powerpoint/2010/main" val="3147127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03018"/>
            <a:ext cx="5729102" cy="3486102"/>
          </a:xfrm>
        </p:spPr>
        <p:txBody>
          <a:bodyPr/>
          <a:lstStyle/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SQL includes a string-matching operator for comparisons on character strings.  The operator </a:t>
            </a:r>
            <a:r>
              <a:rPr lang="en-US" altLang="en-US" b="1" dirty="0"/>
              <a:t>like</a:t>
            </a:r>
            <a:r>
              <a:rPr lang="en-US" altLang="en-US" dirty="0"/>
              <a:t> uses patterns that are described using two special characters: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percent ( % ).  The % character matches any substring.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underscore ( _ ).  The _ character matches any character.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Find the names of all instructors whose name includes the substring “</a:t>
            </a:r>
            <a:r>
              <a:rPr lang="en-US" altLang="en-US" dirty="0" err="1"/>
              <a:t>dar</a:t>
            </a:r>
            <a:r>
              <a:rPr lang="en-US" altLang="en-US" dirty="0"/>
              <a:t>”.</a:t>
            </a:r>
          </a:p>
          <a:p>
            <a:pPr>
              <a:buNone/>
              <a:tabLst>
                <a:tab pos="1416844" algn="l"/>
                <a:tab pos="1802606" algn="l"/>
              </a:tabLst>
            </a:pPr>
            <a:r>
              <a:rPr lang="en-US" altLang="en-US" b="1" dirty="0"/>
              <a:t>		se</a:t>
            </a:r>
            <a:r>
              <a:rPr lang="en-US" altLang="en-US" dirty="0"/>
              <a:t>le</a:t>
            </a:r>
            <a:r>
              <a:rPr lang="en-US" altLang="en-US" b="1" dirty="0"/>
              <a:t>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</a:t>
            </a:r>
            <a:r>
              <a:rPr lang="en-US" altLang="en-US" b="1" i="1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en-US" dirty="0"/>
              <a:t>%</a:t>
            </a:r>
            <a:r>
              <a:rPr lang="en-US" altLang="en-US" dirty="0" err="1"/>
              <a:t>dar</a:t>
            </a:r>
            <a:r>
              <a:rPr lang="en-US" altLang="en-US" dirty="0"/>
              <a:t>%</a:t>
            </a:r>
            <a:r>
              <a:rPr lang="en-US" altLang="en-US" dirty="0">
                <a:latin typeface="Century Gothic" panose="020B0502020202020204" pitchFamily="34" charset="0"/>
              </a:rPr>
              <a:t>' 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Match the string “100%”</a:t>
            </a:r>
          </a:p>
          <a:p>
            <a:pPr>
              <a:buNone/>
              <a:tabLst>
                <a:tab pos="1416844" algn="l"/>
                <a:tab pos="1802606" algn="l"/>
              </a:tabLst>
            </a:pPr>
            <a:r>
              <a:rPr lang="en-US" altLang="en-US" dirty="0"/>
              <a:t>			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100 \%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r>
              <a:rPr lang="en-US" altLang="ja-JP" dirty="0"/>
              <a:t> </a:t>
            </a:r>
            <a:r>
              <a:rPr lang="en-US" altLang="ja-JP" b="1" dirty="0"/>
              <a:t>escape  </a:t>
            </a:r>
            <a:r>
              <a:rPr lang="en-US" altLang="ja-JP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\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endParaRPr lang="en-US" altLang="ja-JP" dirty="0"/>
          </a:p>
          <a:p>
            <a:pPr>
              <a:buNone/>
              <a:tabLst>
                <a:tab pos="1416844" algn="l"/>
                <a:tab pos="1802606" algn="l"/>
              </a:tabLst>
            </a:pPr>
            <a:r>
              <a:rPr lang="en-US" altLang="en-US" dirty="0"/>
              <a:t>      in that above we use backslash (\) as the escape character.</a:t>
            </a:r>
          </a:p>
          <a:p>
            <a:pPr>
              <a:buNone/>
              <a:tabLst>
                <a:tab pos="1416844" algn="l"/>
                <a:tab pos="1802606" algn="l"/>
              </a:tabLst>
            </a:pP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A678B9-F724-CB6B-C554-B9C52F1B3DB2}"/>
              </a:ext>
            </a:extLst>
          </p:cNvPr>
          <p:cNvSpPr/>
          <p:nvPr/>
        </p:nvSpPr>
        <p:spPr bwMode="auto">
          <a:xfrm>
            <a:off x="1371600" y="4324350"/>
            <a:ext cx="2133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Ferg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C2BB02-0E12-DE75-2470-72C8CF23B24E}"/>
              </a:ext>
            </a:extLst>
          </p:cNvPr>
          <p:cNvSpPr txBox="1"/>
          <p:nvPr/>
        </p:nvSpPr>
        <p:spPr>
          <a:xfrm>
            <a:off x="4572000" y="4552950"/>
            <a:ext cx="75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Ferg</a:t>
            </a:r>
            <a:r>
              <a:rPr lang="en-US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600144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 (Cont.)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575962" cy="3284934"/>
          </a:xfrm>
        </p:spPr>
        <p:txBody>
          <a:bodyPr/>
          <a:lstStyle/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Patterns are case sensitive. 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Pattern matching examples: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'Intro%' matches any string beginning with “Intro”.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'%Comp%' matches any string containing “Comp” as a substring.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'_ _ _' matches any string of exactly three characters.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'_ _ _ %' matches any string of at least three characters.</a:t>
            </a:r>
          </a:p>
          <a:p>
            <a:pPr lvl="1">
              <a:buNone/>
              <a:tabLst>
                <a:tab pos="1416844" algn="l"/>
                <a:tab pos="1802606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SQL supports a variety of string operations such as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concatenation (using “||”)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converting from upper to lower case (and vice versa)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finding string length, extracting substrings, etc.</a:t>
            </a:r>
          </a:p>
        </p:txBody>
      </p:sp>
    </p:spTree>
    <p:extLst>
      <p:ext uri="{BB962C8B-B14F-4D97-AF65-F5344CB8AC3E}">
        <p14:creationId xmlns:p14="http://schemas.microsoft.com/office/powerpoint/2010/main" val="2940684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3EE174-B733-164C-84A7-E23F3049C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66750"/>
            <a:ext cx="8839200" cy="3962400"/>
          </a:xfrm>
        </p:spPr>
        <p:txBody>
          <a:bodyPr/>
          <a:lstStyle/>
          <a:p>
            <a:r>
              <a:rPr lang="en-US" dirty="0"/>
              <a:t>Some information and references to help with HW 1</a:t>
            </a:r>
          </a:p>
          <a:p>
            <a:pPr lvl="1"/>
            <a:r>
              <a:rPr lang="en-US" dirty="0"/>
              <a:t>Data modeling:</a:t>
            </a:r>
          </a:p>
          <a:p>
            <a:pPr lvl="2"/>
            <a:r>
              <a:rPr lang="en-US" dirty="0"/>
              <a:t>Crow’s Foot Notation</a:t>
            </a:r>
          </a:p>
          <a:p>
            <a:pPr lvl="2"/>
            <a:r>
              <a:rPr lang="en-US" dirty="0"/>
              <a:t>Worked Crow’s Foot modeling </a:t>
            </a:r>
            <a:r>
              <a:rPr lang="en-US" dirty="0">
                <a:sym typeface="Wingdings" pitchFamily="2" charset="2"/>
              </a:rPr>
              <a:t> DDL</a:t>
            </a:r>
          </a:p>
          <a:p>
            <a:pPr lvl="1"/>
            <a:r>
              <a:rPr lang="en-US" dirty="0">
                <a:sym typeface="Wingdings" pitchFamily="2" charset="2"/>
              </a:rPr>
              <a:t>Introduction to Pandas, including CSV and SQL.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More advanced relational algebra and the dreaded “</a:t>
            </a:r>
            <a:r>
              <a:rPr lang="en-US" dirty="0" err="1"/>
              <a:t>RelaX</a:t>
            </a:r>
            <a:r>
              <a:rPr lang="en-US" dirty="0"/>
              <a:t> Calculator.”</a:t>
            </a:r>
          </a:p>
          <a:p>
            <a:endParaRPr lang="en-US" dirty="0"/>
          </a:p>
          <a:p>
            <a:r>
              <a:rPr lang="en-US" dirty="0"/>
              <a:t>Diving deeper into SQL.</a:t>
            </a:r>
          </a:p>
          <a:p>
            <a:endParaRPr lang="en-US" dirty="0"/>
          </a:p>
          <a:p>
            <a:r>
              <a:rPr lang="en-US" dirty="0"/>
              <a:t>Discuss HW notebook and project code.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7F2C5B-01D9-0D4F-8F9D-399CAE5A6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573364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9FDEE2-34B8-F142-931E-D6B9B0DD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and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525CA-CA22-3544-BC3E-B267FC3A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98384"/>
            <a:ext cx="2126991" cy="1962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298EB2-C3AA-2F44-91E7-67117409B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2460534"/>
            <a:ext cx="1990779" cy="2267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93923-E9B2-EC4F-86B5-2CA78640B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390" y="498384"/>
            <a:ext cx="2513907" cy="3638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FFD21-1866-8A4D-AE81-D7A0DDF16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178" y="498384"/>
            <a:ext cx="2514631" cy="4019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BFF8FF-E38F-3344-BE99-8BC1C5911135}"/>
              </a:ext>
            </a:extLst>
          </p:cNvPr>
          <p:cNvSpPr txBox="1"/>
          <p:nvPr/>
        </p:nvSpPr>
        <p:spPr>
          <a:xfrm>
            <a:off x="2362200" y="4142203"/>
            <a:ext cx="3621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Almost all programming languages have similar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function libraries.</a:t>
            </a:r>
          </a:p>
        </p:txBody>
      </p:sp>
    </p:spTree>
    <p:extLst>
      <p:ext uri="{BB962C8B-B14F-4D97-AF65-F5344CB8AC3E}">
        <p14:creationId xmlns:p14="http://schemas.microsoft.com/office/powerpoint/2010/main" val="75352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D0A0D0-58A4-0E40-A897-E174B751B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learn all of these functions?</a:t>
            </a:r>
          </a:p>
          <a:p>
            <a:r>
              <a:rPr lang="en-US" dirty="0"/>
              <a:t>Well, “How do I get to Carnegie Hall?”</a:t>
            </a:r>
          </a:p>
          <a:p>
            <a:r>
              <a:rPr lang="en-US" dirty="0"/>
              <a:t>“Practice.”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9FDEE2-34B8-F142-931E-D6B9B0DD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and Functions</a:t>
            </a:r>
          </a:p>
        </p:txBody>
      </p:sp>
    </p:spTree>
    <p:extLst>
      <p:ext uri="{BB962C8B-B14F-4D97-AF65-F5344CB8AC3E}">
        <p14:creationId xmlns:p14="http://schemas.microsoft.com/office/powerpoint/2010/main" val="2880998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9BBFC4-7EF3-CB42-9374-6B7801D43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SQL Data Types:</a:t>
            </a:r>
          </a:p>
          <a:p>
            <a:pPr lvl="1"/>
            <a:r>
              <a:rPr lang="en-US" sz="1600" dirty="0"/>
              <a:t>There is a common, standard core set of data types that all SQL implementations support.</a:t>
            </a:r>
          </a:p>
          <a:p>
            <a:pPr lvl="1"/>
            <a:r>
              <a:rPr lang="en-US" sz="1600" dirty="0"/>
              <a:t>Most SQL implementations have additional types and extensions.</a:t>
            </a:r>
          </a:p>
          <a:p>
            <a:r>
              <a:rPr lang="en-US" sz="1800" dirty="0"/>
              <a:t>Functions on Data Types:</a:t>
            </a:r>
          </a:p>
          <a:p>
            <a:pPr lvl="1"/>
            <a:r>
              <a:rPr lang="en-US" sz="1600" dirty="0"/>
              <a:t>There is a common, standard core set of functions for each data type that all SQL implementations support.</a:t>
            </a:r>
          </a:p>
          <a:p>
            <a:pPr lvl="1"/>
            <a:r>
              <a:rPr lang="en-US" sz="1600" dirty="0"/>
              <a:t>Most SQL implementations have additional functions and extensions.</a:t>
            </a:r>
          </a:p>
          <a:p>
            <a:r>
              <a:rPr lang="en-US" sz="1800" dirty="0"/>
              <a:t>I do not expect you to memorize the types, functions, etc.</a:t>
            </a:r>
            <a:br>
              <a:rPr lang="en-US" sz="1800" dirty="0"/>
            </a:br>
            <a:r>
              <a:rPr lang="en-US" sz="1800" dirty="0"/>
              <a:t>You can look them up, play with them, ... On homework assignments and exams.</a:t>
            </a:r>
          </a:p>
          <a:p>
            <a:r>
              <a:rPr lang="en-US" sz="1800" dirty="0"/>
              <a:t>We saw some interesting additional features that we will cover later in this lecture:</a:t>
            </a:r>
          </a:p>
          <a:p>
            <a:pPr lvl="1"/>
            <a:r>
              <a:rPr lang="en-US" sz="1600" dirty="0"/>
              <a:t>GROUP BY</a:t>
            </a:r>
          </a:p>
          <a:p>
            <a:pPr lvl="1"/>
            <a:r>
              <a:rPr lang="en-US" sz="1600" dirty="0"/>
              <a:t>ORDER BY</a:t>
            </a:r>
          </a:p>
          <a:p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604302-0AD5-884A-AF98-2B392F92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535173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Order By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7B55DC63-B865-21E9-923C-E2535AF84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3: ER, Relational, SQL (II) 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474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Ordering the Display of Tuples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641658" cy="3064288"/>
          </a:xfrm>
        </p:spPr>
        <p:txBody>
          <a:bodyPr/>
          <a:lstStyle/>
          <a:p>
            <a:pPr>
              <a:tabLst>
                <a:tab pos="679847" algn="l"/>
              </a:tabLst>
            </a:pPr>
            <a:r>
              <a:rPr lang="en-US" altLang="en-US" dirty="0"/>
              <a:t>List in alphabetic order the names of all instructors </a:t>
            </a:r>
          </a:p>
          <a:p>
            <a:pPr>
              <a:buNone/>
              <a:tabLst>
                <a:tab pos="679847" algn="l"/>
              </a:tabLst>
            </a:pPr>
            <a:r>
              <a:rPr lang="en-US" altLang="en-US" dirty="0"/>
              <a:t>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  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dirty="0"/>
              <a:t>	</a:t>
            </a:r>
            <a:r>
              <a:rPr lang="en-US" altLang="en-US" b="1" dirty="0"/>
              <a:t>order by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tabLst>
                <a:tab pos="679847" algn="l"/>
              </a:tabLst>
            </a:pPr>
            <a:r>
              <a:rPr lang="en-US" altLang="en-US" dirty="0"/>
              <a:t>We may specify </a:t>
            </a:r>
            <a:r>
              <a:rPr lang="en-US" altLang="en-US" b="1" dirty="0" err="1">
                <a:solidFill>
                  <a:srgbClr val="002060"/>
                </a:solidFill>
              </a:rPr>
              <a:t>desc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for descending order or </a:t>
            </a:r>
            <a:r>
              <a:rPr lang="en-US" altLang="en-US" b="1" dirty="0" err="1">
                <a:solidFill>
                  <a:srgbClr val="002060"/>
                </a:solidFill>
              </a:rPr>
              <a:t>asc</a:t>
            </a:r>
            <a:r>
              <a:rPr lang="en-US" altLang="en-US" dirty="0"/>
              <a:t> for ascending order, for each attribute; ascending order is the default.</a:t>
            </a:r>
          </a:p>
          <a:p>
            <a:pPr lvl="1">
              <a:tabLst>
                <a:tab pos="679847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order by</a:t>
            </a:r>
            <a:r>
              <a:rPr lang="en-US" altLang="en-US" dirty="0"/>
              <a:t>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 err="1"/>
              <a:t>desc</a:t>
            </a:r>
            <a:endParaRPr lang="en-US" altLang="en-US" b="1" dirty="0"/>
          </a:p>
          <a:p>
            <a:pPr>
              <a:tabLst>
                <a:tab pos="679847" algn="l"/>
              </a:tabLst>
            </a:pPr>
            <a:r>
              <a:rPr lang="en-US" altLang="en-US" dirty="0"/>
              <a:t>Can sort on multiple attributes</a:t>
            </a:r>
          </a:p>
          <a:p>
            <a:pPr lvl="1">
              <a:tabLst>
                <a:tab pos="679847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order by 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name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7181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INSERT, UPDATE, DELETE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3: ER, Relational, SQL (III)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457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12483"/>
            <a:ext cx="5782369" cy="3869531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1167694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59756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75333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delete from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&lt; (</a:t>
            </a: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1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from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6138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More Relational Algebra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3: ER, Relational, SQL (II) 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650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2195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831743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7587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4210623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14513" y="60722"/>
            <a:ext cx="6057900" cy="457200"/>
          </a:xfrm>
        </p:spPr>
        <p:txBody>
          <a:bodyPr/>
          <a:lstStyle/>
          <a:p>
            <a:r>
              <a:rPr lang="en-US" altLang="en-US" dirty="0"/>
              <a:t>Case Statement for Conditional Updates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20342"/>
            <a:ext cx="5421682" cy="1932002"/>
          </a:xfrm>
        </p:spPr>
        <p:txBody>
          <a:bodyPr/>
          <a:lstStyle/>
          <a:p>
            <a:r>
              <a:rPr lang="en-US" altLang="en-US" dirty="0"/>
              <a:t>Same query as before but with case statement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 </a:t>
            </a:r>
            <a:r>
              <a:rPr lang="en-US" altLang="en-US" b="1" dirty="0"/>
              <a:t>update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set </a:t>
            </a:r>
            <a:r>
              <a:rPr lang="en-US" altLang="en-US" i="1" dirty="0"/>
              <a:t>salary </a:t>
            </a:r>
            <a:r>
              <a:rPr lang="en-US" altLang="en-US" dirty="0"/>
              <a:t>= </a:t>
            </a:r>
            <a:r>
              <a:rPr lang="en-US" altLang="en-US" b="1" dirty="0"/>
              <a:t>case</a:t>
            </a:r>
            <a:br>
              <a:rPr lang="en-US" altLang="en-US" b="1" dirty="0"/>
            </a:br>
            <a:r>
              <a:rPr lang="en-US" altLang="en-US" b="1" dirty="0"/>
              <a:t>                                      when </a:t>
            </a:r>
            <a:r>
              <a:rPr lang="en-US" altLang="en-US" i="1" dirty="0"/>
              <a:t>salary </a:t>
            </a:r>
            <a:r>
              <a:rPr lang="en-US" altLang="en-US" dirty="0"/>
              <a:t>&lt;= 100000 </a:t>
            </a:r>
            <a:r>
              <a:rPr lang="en-US" altLang="en-US" b="1" dirty="0"/>
              <a:t>then </a:t>
            </a:r>
            <a:r>
              <a:rPr lang="en-US" altLang="en-US" i="1" dirty="0"/>
              <a:t>salary </a:t>
            </a:r>
            <a:r>
              <a:rPr lang="en-US" altLang="en-US" dirty="0"/>
              <a:t>* 1.05</a:t>
            </a:r>
            <a:br>
              <a:rPr lang="en-US" altLang="en-US" dirty="0"/>
            </a:br>
            <a:r>
              <a:rPr lang="en-US" altLang="en-US" dirty="0"/>
              <a:t>                                      </a:t>
            </a:r>
            <a:r>
              <a:rPr lang="en-US" altLang="en-US" b="1" dirty="0"/>
              <a:t>else </a:t>
            </a:r>
            <a:r>
              <a:rPr lang="en-US" altLang="en-US" i="1" dirty="0"/>
              <a:t>salary </a:t>
            </a:r>
            <a:r>
              <a:rPr lang="en-US" altLang="en-US" dirty="0"/>
              <a:t>* 1.03</a:t>
            </a:r>
            <a:br>
              <a:rPr lang="en-US" altLang="en-US" dirty="0"/>
            </a:br>
            <a:r>
              <a:rPr lang="en-US" altLang="en-US" dirty="0"/>
              <a:t>                        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0102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with Scalar Subqueries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2910"/>
            <a:ext cx="5742419" cy="3404187"/>
          </a:xfrm>
        </p:spPr>
        <p:txBody>
          <a:bodyPr/>
          <a:lstStyle/>
          <a:p>
            <a:r>
              <a:rPr lang="en-US" altLang="en-US" dirty="0"/>
              <a:t>Recompute and update tot_creds value for all students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update </a:t>
            </a:r>
            <a:r>
              <a:rPr lang="en-US" altLang="en-US" i="1" dirty="0"/>
              <a:t>student S 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set </a:t>
            </a:r>
            <a:r>
              <a:rPr lang="en-US" altLang="en-US" i="1" dirty="0"/>
              <a:t>tot_cred </a:t>
            </a:r>
            <a:r>
              <a:rPr lang="en-US" altLang="en-US" dirty="0"/>
              <a:t>= (</a:t>
            </a:r>
            <a:r>
              <a:rPr lang="en-US" altLang="en-US" b="1" dirty="0"/>
              <a:t>select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takes, course</a:t>
            </a:r>
            <a:br>
              <a:rPr lang="en-US" altLang="en-US" i="1" dirty="0"/>
            </a:br>
            <a:r>
              <a:rPr lang="en-US" altLang="en-US" i="1" dirty="0"/>
              <a:t>   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takes.course_id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course.course_id</a:t>
            </a:r>
            <a:r>
              <a:rPr lang="en-US" altLang="en-US" i="1" dirty="0"/>
              <a:t> 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                         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ID</a:t>
            </a:r>
            <a:r>
              <a:rPr lang="en-US" altLang="en-US" dirty="0"/>
              <a:t>=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ID.</a:t>
            </a:r>
            <a:r>
              <a:rPr lang="en-US" altLang="en-US" b="1" dirty="0" err="1"/>
              <a:t>and</a:t>
            </a:r>
            <a:r>
              <a:rPr lang="en-US" altLang="en-US" b="1" dirty="0"/>
              <a:t>                             				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dirty="0"/>
              <a:t>&lt;&gt; 'F' </a:t>
            </a:r>
            <a:r>
              <a:rPr lang="en-US" altLang="en-US" b="1" dirty="0"/>
              <a:t>and</a:t>
            </a:r>
            <a:br>
              <a:rPr lang="en-US" altLang="en-US" b="1" dirty="0"/>
            </a:br>
            <a:r>
              <a:rPr lang="en-US" altLang="en-US" b="1" dirty="0"/>
              <a:t>                                        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b="1" dirty="0"/>
              <a:t>is not null</a:t>
            </a:r>
            <a:r>
              <a:rPr lang="en-US" altLang="en-US" dirty="0"/>
              <a:t>);</a:t>
            </a:r>
          </a:p>
          <a:p>
            <a:r>
              <a:rPr lang="en-US" altLang="en-US" dirty="0"/>
              <a:t>Sets </a:t>
            </a:r>
            <a:r>
              <a:rPr lang="en-US" altLang="en-US" i="1" dirty="0"/>
              <a:t>tot_creds</a:t>
            </a:r>
            <a:r>
              <a:rPr lang="en-US" altLang="en-US" dirty="0"/>
              <a:t> to null for students who have not taken any course</a:t>
            </a:r>
          </a:p>
          <a:p>
            <a:r>
              <a:rPr lang="en-US" altLang="en-US" dirty="0"/>
              <a:t>Instead of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), use: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       case </a:t>
            </a:r>
            <a:br>
              <a:rPr lang="en-US" altLang="en-US" b="1" dirty="0"/>
            </a:br>
            <a:r>
              <a:rPr lang="en-US" altLang="en-US" b="1" dirty="0"/>
              <a:t>                 when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 </a:t>
            </a:r>
            <a:r>
              <a:rPr lang="en-US" altLang="en-US" b="1" dirty="0"/>
              <a:t>is not null then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</a:t>
            </a:r>
            <a:r>
              <a:rPr lang="en-US" altLang="en-US" b="1" dirty="0"/>
              <a:t>else </a:t>
            </a:r>
            <a:r>
              <a:rPr lang="en-US" altLang="en-US" dirty="0"/>
              <a:t>0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96106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A688CF-5430-FE46-BD7B-4E2E49E34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INSERT, UPDATE and DELETE are pretty straightforward.</a:t>
            </a:r>
          </a:p>
          <a:p>
            <a:r>
              <a:rPr lang="en-US" sz="1800" dirty="0"/>
              <a:t>UPDATE and DELETE are very similar to SELECT</a:t>
            </a:r>
          </a:p>
          <a:p>
            <a:pPr lvl="1"/>
            <a:r>
              <a:rPr lang="en-US" sz="1600" dirty="0"/>
              <a:t>WHERE clause specifies which rows are affected.</a:t>
            </a:r>
          </a:p>
          <a:p>
            <a:pPr lvl="1"/>
            <a:r>
              <a:rPr lang="en-US" sz="1600" dirty="0"/>
              <a:t>The SELECT choose the columns to return.</a:t>
            </a:r>
          </a:p>
          <a:p>
            <a:pPr lvl="1"/>
            <a:r>
              <a:rPr lang="en-US" sz="1600" dirty="0"/>
              <a:t>The SET clause chooses and changes columns.</a:t>
            </a:r>
          </a:p>
          <a:p>
            <a:pPr lvl="1"/>
            <a:r>
              <a:rPr lang="en-US" sz="1600" dirty="0"/>
              <a:t>DELETE just removes the specified rows.</a:t>
            </a:r>
          </a:p>
          <a:p>
            <a:r>
              <a:rPr lang="en-US" sz="1800" dirty="0"/>
              <a:t>INSERT, UPDATE and DELETE changes must not violate constraints, e.g.</a:t>
            </a:r>
          </a:p>
          <a:p>
            <a:pPr lvl="1"/>
            <a:r>
              <a:rPr lang="en-US" sz="1600" dirty="0"/>
              <a:t>INSERT a row that causes a duplicate key.</a:t>
            </a:r>
          </a:p>
          <a:p>
            <a:pPr lvl="1"/>
            <a:r>
              <a:rPr lang="en-US" sz="1600" dirty="0"/>
              <a:t>DELETE a referenced (target) foreign key.</a:t>
            </a:r>
          </a:p>
          <a:p>
            <a:pPr lvl="1"/>
            <a:r>
              <a:rPr lang="en-US" sz="1600" dirty="0"/>
              <a:t>UPDATE columns that create a duplicate key.</a:t>
            </a:r>
          </a:p>
          <a:p>
            <a:pPr lvl="1"/>
            <a:r>
              <a:rPr lang="en-US" sz="1600" dirty="0"/>
              <a:t>INSERT values do not include all NOT NULL columns.</a:t>
            </a:r>
          </a:p>
          <a:p>
            <a:r>
              <a:rPr lang="en-US" sz="1800" dirty="0"/>
              <a:t>I am not going to do example now, but you have seen and will see me do examples in the context of larger examples.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BF117B-D7DD-F14F-B526-E29E00E4B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0371497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Aggregate Functions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FC08FDF-BAF3-8243-9AF2-AF7A9CCE3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3: ER, Relational, SQL (III)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3419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1"/>
            <a:ext cx="5440490" cy="2846403"/>
          </a:xfrm>
        </p:spPr>
        <p:txBody>
          <a:bodyPr/>
          <a:lstStyle/>
          <a:p>
            <a:pPr>
              <a:tabLst>
                <a:tab pos="1666875" algn="l"/>
              </a:tabLst>
            </a:pPr>
            <a:r>
              <a:rPr lang="en-US" altLang="en-US" dirty="0"/>
              <a:t>These functions operate on the multiset of values of a column of a relation, and return a value</a:t>
            </a:r>
          </a:p>
          <a:p>
            <a:pPr>
              <a:buNone/>
              <a:tabLst>
                <a:tab pos="1666875" algn="l"/>
              </a:tabLst>
            </a:pPr>
            <a:r>
              <a:rPr lang="en-US" altLang="en-US" dirty="0"/>
              <a:t>		</a:t>
            </a:r>
            <a:r>
              <a:rPr lang="en-US" altLang="en-US" b="1" dirty="0" err="1"/>
              <a:t>avg</a:t>
            </a:r>
            <a:r>
              <a:rPr lang="en-US" altLang="en-US" b="1" dirty="0"/>
              <a:t>: </a:t>
            </a:r>
            <a:r>
              <a:rPr lang="en-US" altLang="en-US" dirty="0"/>
              <a:t>average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min:  </a:t>
            </a:r>
            <a:r>
              <a:rPr lang="en-US" altLang="en-US" dirty="0"/>
              <a:t>minimum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max:  </a:t>
            </a:r>
            <a:r>
              <a:rPr lang="en-US" altLang="en-US" dirty="0"/>
              <a:t>maximum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sum:  </a:t>
            </a:r>
            <a:r>
              <a:rPr lang="en-US" altLang="en-US" dirty="0"/>
              <a:t>sum of values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count:  </a:t>
            </a:r>
            <a:r>
              <a:rPr lang="en-US" altLang="en-US" dirty="0"/>
              <a:t>number of values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17664-4127-EB45-9820-30754D938859}"/>
              </a:ext>
            </a:extLst>
          </p:cNvPr>
          <p:cNvSpPr txBox="1"/>
          <p:nvPr/>
        </p:nvSpPr>
        <p:spPr>
          <a:xfrm>
            <a:off x="1066800" y="3257550"/>
            <a:ext cx="730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Some database implementations have additional aggregate functions.</a:t>
            </a:r>
          </a:p>
        </p:txBody>
      </p:sp>
    </p:spTree>
    <p:extLst>
      <p:ext uri="{BB962C8B-B14F-4D97-AF65-F5344CB8AC3E}">
        <p14:creationId xmlns:p14="http://schemas.microsoft.com/office/powerpoint/2010/main" val="28350235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67954"/>
            <a:ext cx="5925122" cy="969407"/>
          </a:xfrm>
        </p:spPr>
        <p:txBody>
          <a:bodyPr/>
          <a:lstStyle/>
          <a:p>
            <a:pPr>
              <a:tabLst>
                <a:tab pos="469106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469106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88" y="1885818"/>
            <a:ext cx="2419020" cy="217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3560" y="2346598"/>
            <a:ext cx="1389558" cy="1384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7457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/>
              <a:t>select: </a:t>
            </a:r>
            <a:r>
              <a:rPr kumimoji="0" lang="en-US" altLang="en-US" dirty="0">
                <a:sym typeface="Symbol" panose="05050102010706020507" pitchFamily="18" charset="2"/>
              </a:rPr>
              <a:t></a:t>
            </a:r>
            <a:endParaRPr lang="en-US" altLang="en-US" dirty="0"/>
          </a:p>
          <a:p>
            <a:pPr lvl="1"/>
            <a:r>
              <a:rPr lang="en-US" altLang="en-US" dirty="0"/>
              <a:t>project: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endParaRPr lang="en-US" altLang="en-US" dirty="0"/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sz="1500" i="1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A56042-FC93-9B4A-A8F8-1906C49B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590550"/>
            <a:ext cx="3276600" cy="4038600"/>
          </a:xfrm>
        </p:spPr>
        <p:txBody>
          <a:bodyPr/>
          <a:lstStyle/>
          <a:p>
            <a:r>
              <a:rPr lang="en-US" sz="1400" dirty="0"/>
              <a:t>GROUP BY column list</a:t>
            </a:r>
          </a:p>
          <a:p>
            <a:pPr lvl="1"/>
            <a:r>
              <a:rPr lang="en-US" sz="1200" dirty="0"/>
              <a:t>Forms partitions containing multiple rows.</a:t>
            </a:r>
          </a:p>
          <a:p>
            <a:pPr lvl="1"/>
            <a:r>
              <a:rPr lang="en-US" sz="1200" dirty="0"/>
              <a:t>All rows in a partition have the same values for the GROUP BY columns.</a:t>
            </a:r>
          </a:p>
          <a:p>
            <a:r>
              <a:rPr lang="en-US" sz="1400" dirty="0"/>
              <a:t>The aggregate functions</a:t>
            </a:r>
          </a:p>
          <a:p>
            <a:pPr lvl="1"/>
            <a:r>
              <a:rPr lang="en-US" sz="1200" dirty="0"/>
              <a:t>Merge the non-group by attributes, which may differ from row to row.</a:t>
            </a:r>
          </a:p>
          <a:p>
            <a:pPr lvl="1"/>
            <a:r>
              <a:rPr lang="en-US" sz="1200" dirty="0"/>
              <a:t>Into a single value for each attribute.</a:t>
            </a:r>
          </a:p>
          <a:p>
            <a:r>
              <a:rPr lang="en-US" sz="1400" dirty="0"/>
              <a:t>The result is one row per distinct set of GROUP BY values.</a:t>
            </a:r>
          </a:p>
          <a:p>
            <a:r>
              <a:rPr lang="en-US" sz="1400" dirty="0"/>
              <a:t>There may be multiple non-GROUP BY COLUMNS, each with its own aggregate function.</a:t>
            </a:r>
          </a:p>
          <a:p>
            <a:r>
              <a:rPr lang="en-US" sz="1400" dirty="0"/>
              <a:t>You can use HAVING in place of WHERE on the GROUP BY result.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EDF0B-BA60-5A4A-A560-816F27BB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6BE7-0AA9-D849-9E18-B2619BBA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95350"/>
            <a:ext cx="525491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42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Examples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1435" cy="3603784"/>
          </a:xfrm>
        </p:spPr>
        <p:txBody>
          <a:bodyPr/>
          <a:lstStyle/>
          <a:p>
            <a:pPr>
              <a:tabLst>
                <a:tab pos="1283494" algn="l"/>
              </a:tabLst>
            </a:pPr>
            <a:r>
              <a:rPr lang="en-US" altLang="en-US" dirty="0"/>
              <a:t>Find the average salary of instructors in the Computer Science department </a:t>
            </a:r>
          </a:p>
          <a:p>
            <a:pPr lvl="1">
              <a:tabLst>
                <a:tab pos="1283494" algn="l"/>
              </a:tabLst>
            </a:pPr>
            <a:r>
              <a:rPr lang="en-US" altLang="en-US" b="1" dirty="0"/>
              <a:t>select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'Comp. Sci.';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total number of instructors who teach a course in the Spring 2018 semester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</a:t>
            </a:r>
            <a:r>
              <a:rPr kumimoji="0" lang="en-US" altLang="en-US" b="1" dirty="0"/>
              <a:t>distinct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i="1" dirty="0"/>
              <a:t>semester </a:t>
            </a:r>
            <a:r>
              <a:rPr kumimoji="0" lang="en-US" altLang="en-US" dirty="0"/>
              <a:t>= 'Spring' </a:t>
            </a:r>
            <a:r>
              <a:rPr kumimoji="0" lang="en-US" altLang="en-US" b="1" dirty="0"/>
              <a:t>and </a:t>
            </a:r>
            <a:r>
              <a:rPr kumimoji="0" lang="en-US" altLang="en-US" i="1" dirty="0"/>
              <a:t>year </a:t>
            </a:r>
            <a:r>
              <a:rPr kumimoji="0" lang="en-US" altLang="en-US" dirty="0"/>
              <a:t>= 2018;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number of tuples in the </a:t>
            </a:r>
            <a:r>
              <a:rPr kumimoji="0" lang="en-US" altLang="en-US" i="1" dirty="0"/>
              <a:t>course </a:t>
            </a:r>
            <a:r>
              <a:rPr kumimoji="0" lang="en-US" altLang="en-US" dirty="0"/>
              <a:t>relation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(*)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course</a:t>
            </a:r>
            <a:r>
              <a:rPr kumimoji="0" lang="en-US" altLang="en-US" dirty="0"/>
              <a:t>;</a:t>
            </a:r>
          </a:p>
          <a:p>
            <a:pPr lvl="1">
              <a:buNone/>
              <a:tabLst>
                <a:tab pos="1283494" algn="l"/>
              </a:tabLst>
            </a:pPr>
            <a:endParaRPr kumimoji="0" lang="en-US" altLang="en-US" dirty="0"/>
          </a:p>
          <a:p>
            <a:pPr>
              <a:tabLst>
                <a:tab pos="1283494" algn="l"/>
              </a:tabLst>
            </a:pPr>
            <a:endParaRPr lang="en-US" altLang="en-US" dirty="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1712119" y="2109787"/>
            <a:ext cx="576143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6629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742241" cy="2508074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97400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944" y="72629"/>
            <a:ext cx="6057900" cy="4572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95351"/>
            <a:ext cx="5872223" cy="2423921"/>
          </a:xfrm>
        </p:spPr>
        <p:txBody>
          <a:bodyPr/>
          <a:lstStyle/>
          <a:p>
            <a:pPr>
              <a:tabLst>
                <a:tab pos="1116806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sz="600" dirty="0"/>
          </a:p>
          <a:p>
            <a:pPr>
              <a:tabLst>
                <a:tab pos="1116806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2401491" y="1403033"/>
            <a:ext cx="4395788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avg_salary</a:t>
            </a:r>
            <a:endParaRPr kumimoji="0" lang="en-US" altLang="en-US" sz="1275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group by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having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35853451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JOIN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CA71A0F-941E-8148-89D3-382B98F78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3: ER, Relational, SQL (III)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987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96134"/>
            <a:ext cx="5689153" cy="3411140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15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E2114-750B-2C49-958F-042F338207CE}"/>
              </a:ext>
            </a:extLst>
          </p:cNvPr>
          <p:cNvSpPr txBox="1"/>
          <p:nvPr/>
        </p:nvSpPr>
        <p:spPr>
          <a:xfrm>
            <a:off x="609600" y="3943350"/>
            <a:ext cx="7460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will also hear terms like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non-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theta join, semi-join,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ask for definitions on exams, but you can just look them up.</a:t>
            </a:r>
          </a:p>
        </p:txBody>
      </p:sp>
    </p:spTree>
    <p:extLst>
      <p:ext uri="{BB962C8B-B14F-4D97-AF65-F5344CB8AC3E}">
        <p14:creationId xmlns:p14="http://schemas.microsoft.com/office/powerpoint/2010/main" val="37862750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09245"/>
            <a:ext cx="5735761" cy="373737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takes,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686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8973"/>
            <a:ext cx="5729102" cy="265633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04602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1265" y="1194239"/>
            <a:ext cx="3467826" cy="30861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19612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9727" y="886811"/>
            <a:ext cx="3194759" cy="3843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9605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5867"/>
            <a:ext cx="5762393" cy="3516677"/>
          </a:xfrm>
        </p:spPr>
        <p:txBody>
          <a:bodyPr/>
          <a:lstStyle/>
          <a:p>
            <a:pPr>
              <a:tabLst>
                <a:tab pos="2224088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224088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None/>
              <a:tabLst>
                <a:tab pos="2224088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sz="1200" dirty="0">
                <a:sym typeface="Symbol" panose="05050102010706020507" pitchFamily="18" charset="2"/>
              </a:rPr>
              <a:t>     column of </a:t>
            </a:r>
            <a:r>
              <a:rPr lang="en-US" altLang="en-US" sz="1200" i="1" dirty="0">
                <a:sym typeface="Symbol" panose="05050102010706020507" pitchFamily="18" charset="2"/>
              </a:rPr>
              <a:t>r</a:t>
            </a:r>
            <a:r>
              <a:rPr lang="en-US" altLang="en-US" sz="1200" dirty="0">
                <a:sym typeface="Symbol" panose="05050102010706020507" pitchFamily="18" charset="2"/>
              </a:rPr>
              <a:t> deals with the same type of values as does the 2</a:t>
            </a:r>
            <a:r>
              <a:rPr lang="en-US" altLang="en-US" sz="1200" baseline="30000" dirty="0">
                <a:sym typeface="Symbol" panose="05050102010706020507" pitchFamily="18" charset="2"/>
              </a:rPr>
              <a:t>nd </a:t>
            </a:r>
            <a:r>
              <a:rPr lang="en-US" altLang="en-US" sz="1200" dirty="0">
                <a:sym typeface="Symbol" panose="05050102010706020507" pitchFamily="18" charset="2"/>
              </a:rPr>
              <a:t>column of </a:t>
            </a:r>
            <a:r>
              <a:rPr lang="en-US" altLang="en-US" sz="1200" i="1" dirty="0">
                <a:sym typeface="Symbol" panose="05050102010706020507" pitchFamily="18" charset="2"/>
              </a:rPr>
              <a:t>s</a:t>
            </a:r>
            <a:r>
              <a:rPr lang="en-US" altLang="en-US" sz="12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Example: to 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endParaRPr lang="en-US" altLang="ja-JP" dirty="0">
              <a:sym typeface="Symbol" panose="05050102010706020507" pitchFamily="18" charset="2"/>
            </a:endParaRP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410174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2900" y="882447"/>
            <a:ext cx="4307641" cy="3578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83111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7401"/>
            <a:ext cx="5751386" cy="3708024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2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62432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38632"/>
            <a:ext cx="5809001" cy="2261185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3291533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5" y="820344"/>
            <a:ext cx="5715785" cy="3677840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7793740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20343"/>
            <a:ext cx="5775710" cy="3513914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274320"/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5873064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8B94F4-A4CE-954D-85DA-8A10E31F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Way to Think About Joins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88C6A-17B9-D349-9775-AFAFE02B4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17685"/>
            <a:ext cx="5908790" cy="41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44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Practical Examples</a:t>
            </a:r>
          </a:p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(Switch to notebook)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66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3: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5347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Some Top-Down Data Modeling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3: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7542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4719B9-DD45-CC42-BDB6-B41AF29ED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3657600"/>
          </a:xfrm>
        </p:spPr>
        <p:txBody>
          <a:bodyPr/>
          <a:lstStyle/>
          <a:p>
            <a:r>
              <a:rPr lang="en-US" sz="1600" dirty="0"/>
              <a:t>There are several aspects to entity-entity relationships. The core concepts are:</a:t>
            </a:r>
          </a:p>
          <a:p>
            <a:pPr lvl="1"/>
            <a:r>
              <a:rPr lang="en-US" sz="1400" dirty="0"/>
              <a:t>Cardinality: binary, 3 entities, 4, entities, ... ...</a:t>
            </a:r>
          </a:p>
          <a:p>
            <a:pPr lvl="1"/>
            <a:r>
              <a:rPr lang="en-US" sz="1400" dirty="0"/>
              <a:t>Multiplicity</a:t>
            </a:r>
          </a:p>
          <a:p>
            <a:pPr lvl="1"/>
            <a:r>
              <a:rPr lang="en-US" sz="1400" dirty="0"/>
              <a:t>Mandatory/Optional (also known as partial participation, total participation)</a:t>
            </a:r>
          </a:p>
          <a:p>
            <a:pPr lvl="1"/>
            <a:endParaRPr lang="en-US" sz="1400" dirty="0"/>
          </a:p>
          <a:p>
            <a:r>
              <a:rPr lang="en-US" sz="1600" dirty="0"/>
              <a:t>There is a great on-line tutorial if you need to refresh your memory and get </a:t>
            </a:r>
            <a:r>
              <a:rPr lang="en-US" sz="1400" dirty="0"/>
              <a:t>additional</a:t>
            </a:r>
            <a:r>
              <a:rPr lang="en-US" sz="1600" dirty="0"/>
              <a:t> information.</a:t>
            </a:r>
            <a:br>
              <a:rPr lang="en-US" sz="1600" dirty="0"/>
            </a:br>
            <a:r>
              <a:rPr lang="en-US" sz="1600" u="sng" dirty="0">
                <a:hlinkClick r:id="rId2"/>
              </a:rPr>
              <a:t>https://www.vertabelo.com/blog/crow-s-foot-notation/</a:t>
            </a:r>
            <a:endParaRPr lang="en-US" sz="1600" u="sng" dirty="0"/>
          </a:p>
          <a:p>
            <a:endParaRPr lang="en-US" sz="1600" u="sng" dirty="0"/>
          </a:p>
          <a:p>
            <a:r>
              <a:rPr lang="en-US" sz="1600" dirty="0"/>
              <a:t>There are several other notations.</a:t>
            </a:r>
          </a:p>
          <a:p>
            <a:pPr lvl="1"/>
            <a:r>
              <a:rPr lang="en-US" sz="1400" dirty="0"/>
              <a:t>The book uses more formal ER Model (</a:t>
            </a:r>
            <a:r>
              <a:rPr lang="en-US" sz="1400" dirty="0">
                <a:hlinkClick r:id="rId3"/>
              </a:rPr>
              <a:t>https://en.wikipedia.org/wiki/Entity%E2%80%93relationship_model</a:t>
            </a:r>
            <a:r>
              <a:rPr lang="en-US" sz="1400" dirty="0"/>
              <a:t>).</a:t>
            </a:r>
          </a:p>
          <a:p>
            <a:pPr lvl="1"/>
            <a:r>
              <a:rPr lang="en-US" sz="1400" dirty="0"/>
              <a:t>I find this tedious and to be overkill, but we will see that it is more complete.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77C8A3-C049-4C41-81F1-9365F5DB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 – Relationships</a:t>
            </a:r>
          </a:p>
        </p:txBody>
      </p:sp>
    </p:spTree>
    <p:extLst>
      <p:ext uri="{BB962C8B-B14F-4D97-AF65-F5344CB8AC3E}">
        <p14:creationId xmlns:p14="http://schemas.microsoft.com/office/powerpoint/2010/main" val="9179491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77C8A3-C049-4C41-81F1-9365F5DB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 – Relationships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89F50-B23C-6447-BE82-BF0C36B13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013"/>
            <a:ext cx="9144000" cy="310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66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781003"/>
            <a:ext cx="5760530" cy="1029509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endParaRPr lang="en-US" altLang="en-US" i="1" dirty="0"/>
          </a:p>
        </p:txBody>
      </p:sp>
      <p:pic>
        <p:nvPicPr>
          <p:cNvPr id="54273" name="Picture 1" descr="W:\db-book\db7\slide-dir\KEEP\Tables-ch2\2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8708" y="1892156"/>
            <a:ext cx="737234" cy="180518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FDDF1-F514-3644-AED0-C173E8575EFD}"/>
              </a:ext>
            </a:extLst>
          </p:cNvPr>
          <p:cNvSpPr txBox="1"/>
          <p:nvPr/>
        </p:nvSpPr>
        <p:spPr>
          <a:xfrm>
            <a:off x="533400" y="4019550"/>
            <a:ext cx="701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The preloaded dataset 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calculator is different from the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recent data referenced in the book. It is from a previous edition.</a:t>
            </a:r>
          </a:p>
        </p:txBody>
      </p:sp>
    </p:spTree>
    <p:extLst>
      <p:ext uri="{BB962C8B-B14F-4D97-AF65-F5344CB8AC3E}">
        <p14:creationId xmlns:p14="http://schemas.microsoft.com/office/powerpoint/2010/main" val="1623954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77C8A3-C049-4C41-81F1-9365F5DB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 – Relationships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725DA9-E8FE-8844-B4C9-39493BA2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08000"/>
            <a:ext cx="7213600" cy="412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ECB654-A2EA-EA40-9D4E-42157DD6FE61}"/>
              </a:ext>
            </a:extLst>
          </p:cNvPr>
          <p:cNvSpPr txBox="1"/>
          <p:nvPr/>
        </p:nvSpPr>
        <p:spPr>
          <a:xfrm>
            <a:off x="215936" y="666750"/>
            <a:ext cx="3236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about those other endings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 err="1"/>
              <a:t>Lucidchart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707138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621C17-2553-6E4F-94EF-6D971F25F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90" y="514350"/>
            <a:ext cx="8839200" cy="4038600"/>
          </a:xfrm>
        </p:spPr>
        <p:txBody>
          <a:bodyPr/>
          <a:lstStyle/>
          <a:p>
            <a:r>
              <a:rPr lang="en-US" dirty="0"/>
              <a:t>Scenario</a:t>
            </a:r>
          </a:p>
          <a:p>
            <a:pPr lvl="1"/>
            <a:r>
              <a:rPr lang="en-US" dirty="0"/>
              <a:t>Course with complex course ID.</a:t>
            </a:r>
          </a:p>
          <a:p>
            <a:pPr lvl="1"/>
            <a:r>
              <a:rPr lang="en-US" dirty="0"/>
              <a:t>Section</a:t>
            </a:r>
          </a:p>
          <a:p>
            <a:pPr lvl="1"/>
            <a:r>
              <a:rPr lang="en-US" dirty="0"/>
              <a:t>Instructor</a:t>
            </a:r>
          </a:p>
          <a:p>
            <a:pPr lvl="1"/>
            <a:r>
              <a:rPr lang="en-US" dirty="0"/>
              <a:t>Department</a:t>
            </a:r>
          </a:p>
          <a:p>
            <a:pPr lvl="1"/>
            <a:r>
              <a:rPr lang="en-US" dirty="0"/>
              <a:t>School</a:t>
            </a:r>
          </a:p>
          <a:p>
            <a:pPr lvl="1"/>
            <a:endParaRPr lang="en-US" dirty="0"/>
          </a:p>
          <a:p>
            <a:r>
              <a:rPr lang="en-US" dirty="0"/>
              <a:t>Do ER (live) diagram in </a:t>
            </a:r>
            <a:r>
              <a:rPr lang="en-US" dirty="0" err="1"/>
              <a:t>Lucidchart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Do schema creation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DataGrip</a:t>
            </a:r>
            <a:endParaRPr lang="en-US" dirty="0"/>
          </a:p>
          <a:p>
            <a:pPr lvl="1"/>
            <a:r>
              <a:rPr lang="en-US" dirty="0"/>
              <a:t>Show copying statements int the notebook.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5C452A-F954-2842-9DE2-3153D28D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Worked Example</a:t>
            </a:r>
          </a:p>
        </p:txBody>
      </p:sp>
      <p:pic>
        <p:nvPicPr>
          <p:cNvPr id="1026" name="Picture 2" descr="You&amp;#39;ll Never Guess What &amp;quot;Darth Vader&amp;quot; Actually Means!">
            <a:extLst>
              <a:ext uri="{FF2B5EF4-FFF2-40B4-BE49-F238E27FC236}">
                <a16:creationId xmlns:a16="http://schemas.microsoft.com/office/drawing/2014/main" id="{D4220864-07A0-C548-AAED-958202984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957" y="514350"/>
            <a:ext cx="4030133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A094FD-FF0A-534F-A2AB-DE1E29171F1D}"/>
              </a:ext>
            </a:extLst>
          </p:cNvPr>
          <p:cNvSpPr txBox="1"/>
          <p:nvPr/>
        </p:nvSpPr>
        <p:spPr>
          <a:xfrm>
            <a:off x="5029200" y="666750"/>
            <a:ext cx="15466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 laughing</a:t>
            </a:r>
            <a:br>
              <a:rPr lang="en-US" sz="2000" b="1" dirty="0"/>
            </a:br>
            <a:r>
              <a:rPr lang="en-US" sz="2000" b="1" dirty="0"/>
              <a:t>when I make</a:t>
            </a:r>
          </a:p>
          <a:p>
            <a:r>
              <a:rPr lang="en-US" sz="2000" b="1" dirty="0"/>
              <a:t>mistakes!</a:t>
            </a:r>
          </a:p>
        </p:txBody>
      </p:sp>
    </p:spTree>
    <p:extLst>
      <p:ext uri="{BB962C8B-B14F-4D97-AF65-F5344CB8AC3E}">
        <p14:creationId xmlns:p14="http://schemas.microsoft.com/office/powerpoint/2010/main" val="31930162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A7EF2D-729E-1448-8C6C-6BCCE09F3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Draft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704B7-9BBE-D84F-AC2B-7F1B242C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61031"/>
            <a:ext cx="5848350" cy="40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565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96F2CD-AE4D-CB48-B08B-E176EB18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69365-2B6A-FB4C-A933-6FDA7974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340" y="133350"/>
            <a:ext cx="3752090" cy="4565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DDE2A5-B621-EF48-A8DE-0DFAD665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971316"/>
            <a:ext cx="3220551" cy="3698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F76721-FF13-5F41-BCFC-A722E32DC902}"/>
              </a:ext>
            </a:extLst>
          </p:cNvPr>
          <p:cNvSpPr txBox="1"/>
          <p:nvPr/>
        </p:nvSpPr>
        <p:spPr>
          <a:xfrm>
            <a:off x="0" y="524328"/>
            <a:ext cx="5410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www.cc-seas.columbia.edu</a:t>
            </a:r>
            <a:r>
              <a:rPr lang="en-US" sz="900" dirty="0"/>
              <a:t>/sites/</a:t>
            </a:r>
            <a:r>
              <a:rPr lang="en-US" sz="900" dirty="0" err="1"/>
              <a:t>dsa</a:t>
            </a:r>
            <a:r>
              <a:rPr lang="en-US" sz="900" dirty="0"/>
              <a:t>/files/handbooks/Columbia%20Key%20to%20Course%20Listing.pdf</a:t>
            </a:r>
          </a:p>
        </p:txBody>
      </p:sp>
    </p:spTree>
    <p:extLst>
      <p:ext uri="{BB962C8B-B14F-4D97-AF65-F5344CB8AC3E}">
        <p14:creationId xmlns:p14="http://schemas.microsoft.com/office/powerpoint/2010/main" val="19763885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E8DC3D-26D1-9E44-BA86-56E46F9B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Columbia Open Data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5FE72-BC1F-3247-BE40-A5517A904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60572"/>
            <a:ext cx="6883400" cy="40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84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09127" cy="2949749"/>
          </a:xfrm>
        </p:spPr>
        <p:txBody>
          <a:bodyPr/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98306" name="Picture 2" descr="W:\db-book\db7\slide-dir\KEEP\Tables-ch2\2_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4239" y="3670983"/>
            <a:ext cx="750062" cy="455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4327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815659" cy="2803445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  <a:r>
              <a:rPr lang="en-US" altLang="en-US" i="1" dirty="0"/>
              <a:t>r – s</a:t>
            </a:r>
          </a:p>
          <a:p>
            <a:r>
              <a:rPr lang="en-US" altLang="en-US" dirty="0"/>
              <a:t>Set differences must be taken between </a:t>
            </a:r>
            <a:r>
              <a:rPr lang="en-US" altLang="en-US" b="1" dirty="0">
                <a:solidFill>
                  <a:srgbClr val="002060"/>
                </a:solidFill>
              </a:rPr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must have the </a:t>
            </a:r>
            <a:r>
              <a:rPr lang="en-US" altLang="en-US" dirty="0">
                <a:solidFill>
                  <a:srgbClr val="002060"/>
                </a:solidFill>
              </a:rPr>
              <a:t>same</a:t>
            </a:r>
            <a:r>
              <a:rPr lang="en-US" altLang="en-US" dirty="0"/>
              <a:t> </a:t>
            </a:r>
            <a:r>
              <a:rPr lang="en-US" altLang="en-US" dirty="0" err="1"/>
              <a:t>arity</a:t>
            </a:r>
            <a:endParaRPr lang="en-US" altLang="en-US" dirty="0"/>
          </a:p>
          <a:p>
            <a:pPr lvl="1"/>
            <a:r>
              <a:rPr lang="en-US" altLang="en-US" dirty="0"/>
              <a:t>attribute domains of </a:t>
            </a:r>
            <a:r>
              <a:rPr lang="en-US" altLang="en-US" i="1" dirty="0"/>
              <a:t>r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r>
              <a:rPr lang="en-US" altLang="en-US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Example: to find all courses taught in the Fall 2017 semester, but not in the Spring 2018 semester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</p:txBody>
      </p:sp>
      <p:pic>
        <p:nvPicPr>
          <p:cNvPr id="4" name="Picture 1" descr="C:\Users\as668\Desktop\Figures-for-slides\2_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3722814"/>
            <a:ext cx="758721" cy="651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4340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57654</TotalTime>
  <Words>5322</Words>
  <Application>Microsoft Macintosh PowerPoint</Application>
  <PresentationFormat>On-screen Show (16:9)</PresentationFormat>
  <Paragraphs>582</Paragraphs>
  <Slides>74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74</vt:i4>
      </vt:variant>
    </vt:vector>
  </HeadingPairs>
  <TitlesOfParts>
    <vt:vector size="91" baseType="lpstr">
      <vt:lpstr>Arial</vt:lpstr>
      <vt:lpstr>Calibri</vt:lpstr>
      <vt:lpstr>Cambria Math</vt:lpstr>
      <vt:lpstr>Century Gothic</vt:lpstr>
      <vt:lpstr>Helvetica</vt:lpstr>
      <vt:lpstr>Monotype Sorts</vt:lpstr>
      <vt:lpstr>Museo For Dell</vt:lpstr>
      <vt:lpstr>Times New Roman</vt:lpstr>
      <vt:lpstr>Webdings</vt:lpstr>
      <vt:lpstr>Wingdings</vt:lpstr>
      <vt:lpstr>Office Theme</vt:lpstr>
      <vt:lpstr>3_db-5-grey</vt:lpstr>
      <vt:lpstr>1_Office Theme</vt:lpstr>
      <vt:lpstr>2_db-5-grey</vt:lpstr>
      <vt:lpstr>5_db-5-grey</vt:lpstr>
      <vt:lpstr>2_Office Theme</vt:lpstr>
      <vt:lpstr>4_db-5-grey</vt:lpstr>
      <vt:lpstr>PowerPoint Presentation</vt:lpstr>
      <vt:lpstr>PowerPoint Presentation</vt:lpstr>
      <vt:lpstr>Contents</vt:lpstr>
      <vt:lpstr>PowerPoint Presentation</vt:lpstr>
      <vt:lpstr>Relational Algebra</vt:lpstr>
      <vt:lpstr>Union Operation</vt:lpstr>
      <vt:lpstr>Union Operation (Cont.)</vt:lpstr>
      <vt:lpstr>Set-Intersection Operation</vt:lpstr>
      <vt:lpstr>Set Difference Operation</vt:lpstr>
      <vt:lpstr>Same “arity”</vt:lpstr>
      <vt:lpstr>The Assignment  Operation </vt:lpstr>
      <vt:lpstr>The Rename Operation </vt:lpstr>
      <vt:lpstr>Equivalent Queries</vt:lpstr>
      <vt:lpstr>Equivalent Queries</vt:lpstr>
      <vt:lpstr>What are all those other Symbols?</vt:lpstr>
      <vt:lpstr>Thinking about JOINs</vt:lpstr>
      <vt:lpstr>Some Examples</vt:lpstr>
      <vt:lpstr>Some Examples</vt:lpstr>
      <vt:lpstr>Some Examples</vt:lpstr>
      <vt:lpstr>Relational Algebra</vt:lpstr>
      <vt:lpstr>PowerPoint Presentation</vt:lpstr>
      <vt:lpstr>PowerPoint Presentation</vt:lpstr>
      <vt:lpstr>Domain Types in SQL</vt:lpstr>
      <vt:lpstr>Built-in Data Types in SQL </vt:lpstr>
      <vt:lpstr>Large-Object Types</vt:lpstr>
      <vt:lpstr>MySQL Cheat Sheet</vt:lpstr>
      <vt:lpstr>MySQL Cheat Sheet</vt:lpstr>
      <vt:lpstr>String Operations</vt:lpstr>
      <vt:lpstr>String Operations (Cont.)</vt:lpstr>
      <vt:lpstr>Operations and Functions</vt:lpstr>
      <vt:lpstr>Operations and Functions</vt:lpstr>
      <vt:lpstr>Summary</vt:lpstr>
      <vt:lpstr>PowerPoint Presentation</vt:lpstr>
      <vt:lpstr>Ordering the Display of Tuples</vt:lpstr>
      <vt:lpstr>PowerPoint Presentation</vt:lpstr>
      <vt:lpstr>Updates to tables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Case Statement for Conditional Updates</vt:lpstr>
      <vt:lpstr>Updates with Scalar Subqueries</vt:lpstr>
      <vt:lpstr>Summary</vt:lpstr>
      <vt:lpstr>PowerPoint Presentation</vt:lpstr>
      <vt:lpstr>Aggregate Functions</vt:lpstr>
      <vt:lpstr>Aggregate Functions – Group By</vt:lpstr>
      <vt:lpstr>Another View</vt:lpstr>
      <vt:lpstr>Aggregate Functions Examples</vt:lpstr>
      <vt:lpstr>Aggregation (Cont.)</vt:lpstr>
      <vt:lpstr>Aggregate Functions – Having Clause</vt:lpstr>
      <vt:lpstr>PowerPoint Presentation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One Way to Think About Joins</vt:lpstr>
      <vt:lpstr>PowerPoint Presentation</vt:lpstr>
      <vt:lpstr>PowerPoint Presentation</vt:lpstr>
      <vt:lpstr>Crow’s Foot Notation – Relationships</vt:lpstr>
      <vt:lpstr>Crow’s Foot Notation – Relationships</vt:lpstr>
      <vt:lpstr>Crow’s Foot Notation – Relationships</vt:lpstr>
      <vt:lpstr>Worked Example</vt:lpstr>
      <vt:lpstr>Final Draft</vt:lpstr>
      <vt:lpstr>Course Number</vt:lpstr>
      <vt:lpstr>Columbia Open Data Service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589</cp:revision>
  <cp:lastPrinted>2021-09-23T10:10:07Z</cp:lastPrinted>
  <dcterms:created xsi:type="dcterms:W3CDTF">2010-04-12T23:12:02Z</dcterms:created>
  <dcterms:modified xsi:type="dcterms:W3CDTF">2023-02-04T13:50:06Z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